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57" r:id="rId3"/>
    <p:sldId id="285" r:id="rId4"/>
    <p:sldId id="258" r:id="rId5"/>
    <p:sldId id="259" r:id="rId6"/>
    <p:sldId id="260" r:id="rId7"/>
    <p:sldId id="262" r:id="rId8"/>
    <p:sldId id="308" r:id="rId9"/>
    <p:sldId id="261" r:id="rId10"/>
    <p:sldId id="268" r:id="rId11"/>
    <p:sldId id="263" r:id="rId12"/>
    <p:sldId id="264" r:id="rId13"/>
    <p:sldId id="269" r:id="rId14"/>
    <p:sldId id="299" r:id="rId15"/>
    <p:sldId id="300" r:id="rId16"/>
    <p:sldId id="301" r:id="rId17"/>
    <p:sldId id="312" r:id="rId18"/>
    <p:sldId id="302" r:id="rId19"/>
    <p:sldId id="304" r:id="rId20"/>
    <p:sldId id="305" r:id="rId21"/>
    <p:sldId id="306" r:id="rId22"/>
    <p:sldId id="303" r:id="rId23"/>
    <p:sldId id="307" r:id="rId24"/>
    <p:sldId id="310" r:id="rId25"/>
    <p:sldId id="298" r:id="rId26"/>
    <p:sldId id="311" r:id="rId27"/>
    <p:sldId id="292" r:id="rId28"/>
    <p:sldId id="295" r:id="rId29"/>
    <p:sldId id="296" r:id="rId30"/>
    <p:sldId id="297" r:id="rId31"/>
    <p:sldId id="294" r:id="rId32"/>
    <p:sldId id="283" r:id="rId33"/>
    <p:sldId id="319" r:id="rId34"/>
    <p:sldId id="289" r:id="rId35"/>
    <p:sldId id="316" r:id="rId36"/>
    <p:sldId id="313" r:id="rId37"/>
    <p:sldId id="309" r:id="rId38"/>
    <p:sldId id="314" r:id="rId39"/>
    <p:sldId id="315" r:id="rId40"/>
    <p:sldId id="320" r:id="rId41"/>
    <p:sldId id="284" r:id="rId42"/>
    <p:sldId id="288" r:id="rId43"/>
  </p:sldIdLst>
  <p:sldSz cx="9144000" cy="6858000" type="screen4x3"/>
  <p:notesSz cx="6797675" cy="9928225"/>
  <p:defaultTextStyle>
    <a:defPPr>
      <a:defRPr lang="zh-M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13722"/>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MO" altLang="en-US"/>
          </a:p>
        </p:txBody>
      </p:sp>
      <p:sp>
        <p:nvSpPr>
          <p:cNvPr id="3" name="日期版面配置區 2"/>
          <p:cNvSpPr>
            <a:spLocks noGrp="1"/>
          </p:cNvSpPr>
          <p:nvPr>
            <p:ph type="dt" sz="quarter" idx="1"/>
          </p:nvPr>
        </p:nvSpPr>
        <p:spPr>
          <a:xfrm>
            <a:off x="3849688" y="0"/>
            <a:ext cx="2946400" cy="496412"/>
          </a:xfrm>
          <a:prstGeom prst="rect">
            <a:avLst/>
          </a:prstGeom>
        </p:spPr>
        <p:txBody>
          <a:bodyPr vert="horz" lIns="91440" tIns="45720" rIns="91440" bIns="45720" rtlCol="0"/>
          <a:lstStyle>
            <a:lvl1pPr algn="r">
              <a:defRPr sz="1200"/>
            </a:lvl1pPr>
          </a:lstStyle>
          <a:p>
            <a:fld id="{0249CFC0-6A29-46E5-953C-EB58DF598FDE}" type="datetimeFigureOut">
              <a:rPr lang="zh-MO" altLang="en-US" smtClean="0"/>
              <a:pPr/>
              <a:t>15/7/2015</a:t>
            </a:fld>
            <a:endParaRPr lang="zh-MO" altLang="en-US"/>
          </a:p>
        </p:txBody>
      </p:sp>
      <p:sp>
        <p:nvSpPr>
          <p:cNvPr id="4" name="頁尾版面配置區 3"/>
          <p:cNvSpPr>
            <a:spLocks noGrp="1"/>
          </p:cNvSpPr>
          <p:nvPr>
            <p:ph type="ftr" sz="quarter" idx="2"/>
          </p:nvPr>
        </p:nvSpPr>
        <p:spPr>
          <a:xfrm>
            <a:off x="0" y="9430220"/>
            <a:ext cx="2946400" cy="496412"/>
          </a:xfrm>
          <a:prstGeom prst="rect">
            <a:avLst/>
          </a:prstGeom>
        </p:spPr>
        <p:txBody>
          <a:bodyPr vert="horz" lIns="91440" tIns="45720" rIns="91440" bIns="45720" rtlCol="0" anchor="b"/>
          <a:lstStyle>
            <a:lvl1pPr algn="l">
              <a:defRPr sz="1200"/>
            </a:lvl1pPr>
          </a:lstStyle>
          <a:p>
            <a:endParaRPr lang="zh-MO" altLang="en-US"/>
          </a:p>
        </p:txBody>
      </p:sp>
      <p:sp>
        <p:nvSpPr>
          <p:cNvPr id="5" name="投影片編號版面配置區 4"/>
          <p:cNvSpPr>
            <a:spLocks noGrp="1"/>
          </p:cNvSpPr>
          <p:nvPr>
            <p:ph type="sldNum" sz="quarter" idx="3"/>
          </p:nvPr>
        </p:nvSpPr>
        <p:spPr>
          <a:xfrm>
            <a:off x="3849688" y="9430220"/>
            <a:ext cx="2946400" cy="496412"/>
          </a:xfrm>
          <a:prstGeom prst="rect">
            <a:avLst/>
          </a:prstGeom>
        </p:spPr>
        <p:txBody>
          <a:bodyPr vert="horz" lIns="91440" tIns="45720" rIns="91440" bIns="45720" rtlCol="0" anchor="b"/>
          <a:lstStyle>
            <a:lvl1pPr algn="r">
              <a:defRPr sz="1200"/>
            </a:lvl1pPr>
          </a:lstStyle>
          <a:p>
            <a:fld id="{10AF2B25-BD94-4FB1-B9E7-32C7C65B2ED7}" type="slidenum">
              <a:rPr lang="zh-MO" altLang="en-US" smtClean="0"/>
              <a:pPr/>
              <a:t>‹#›</a:t>
            </a:fld>
            <a:endParaRPr lang="zh-MO" altLang="en-US"/>
          </a:p>
        </p:txBody>
      </p:sp>
    </p:spTree>
    <p:extLst>
      <p:ext uri="{BB962C8B-B14F-4D97-AF65-F5344CB8AC3E}">
        <p14:creationId xmlns:p14="http://schemas.microsoft.com/office/powerpoint/2010/main" xmlns="" val="351556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FEBACC40-CC98-4F8E-977E-8E18D911189A}" type="datetimeFigureOut">
              <a:rPr lang="zh-TW" altLang="en-US" smtClean="0"/>
              <a:pPr/>
              <a:t>2015/7/15</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6705"/>
            <a:ext cx="5438775" cy="446770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917F3621-F0EF-405C-82B3-CE48BB117C6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17F3621-F0EF-405C-82B3-CE48BB117C6D}" type="slidenum">
              <a:rPr lang="zh-TW" altLang="en-US" smtClean="0"/>
              <a:pPr/>
              <a:t>33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DEE8E79D-D3F2-43AA-B7C1-013D73796B8F}" type="datetimeFigureOut">
              <a:rPr lang="zh-MO" altLang="en-US" smtClean="0"/>
              <a:pPr/>
              <a:t>15/7/2015</a:t>
            </a:fld>
            <a:endParaRPr lang="zh-MO"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MO"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AD8FA117-ADD9-4B17-9F9F-10A0ED601616}" type="slidenum">
              <a:rPr lang="zh-MO" altLang="en-US" smtClean="0"/>
              <a:pPr/>
              <a:t>‹#›</a:t>
            </a:fld>
            <a:endParaRPr lang="zh-MO"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EE8E79D-D3F2-43AA-B7C1-013D73796B8F}" type="datetimeFigureOut">
              <a:rPr lang="zh-MO" altLang="en-US" smtClean="0"/>
              <a:pPr/>
              <a:t>15/7/2015</a:t>
            </a:fld>
            <a:endParaRPr lang="zh-MO" altLang="en-US"/>
          </a:p>
        </p:txBody>
      </p:sp>
      <p:sp>
        <p:nvSpPr>
          <p:cNvPr id="5" name="頁尾版面配置區 4"/>
          <p:cNvSpPr>
            <a:spLocks noGrp="1"/>
          </p:cNvSpPr>
          <p:nvPr>
            <p:ph type="ftr" sz="quarter" idx="11"/>
          </p:nvPr>
        </p:nvSpPr>
        <p:spPr/>
        <p:txBody>
          <a:bodyPr/>
          <a:lstStyle/>
          <a:p>
            <a:endParaRPr lang="zh-MO" altLang="en-US"/>
          </a:p>
        </p:txBody>
      </p:sp>
      <p:sp>
        <p:nvSpPr>
          <p:cNvPr id="6" name="投影片編號版面配置區 5"/>
          <p:cNvSpPr>
            <a:spLocks noGrp="1"/>
          </p:cNvSpPr>
          <p:nvPr>
            <p:ph type="sldNum" sz="quarter" idx="12"/>
          </p:nvPr>
        </p:nvSpPr>
        <p:spPr/>
        <p:txBody>
          <a:bodyPr/>
          <a:lstStyle/>
          <a:p>
            <a:fld id="{AD8FA117-ADD9-4B17-9F9F-10A0ED601616}" type="slidenum">
              <a:rPr lang="zh-MO" altLang="en-US" smtClean="0"/>
              <a:pPr/>
              <a:t>‹#›</a:t>
            </a:fld>
            <a:endParaRPr lang="zh-MO"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EE8E79D-D3F2-43AA-B7C1-013D73796B8F}" type="datetimeFigureOut">
              <a:rPr lang="zh-MO" altLang="en-US" smtClean="0"/>
              <a:pPr/>
              <a:t>15/7/2015</a:t>
            </a:fld>
            <a:endParaRPr lang="zh-MO" altLang="en-US"/>
          </a:p>
        </p:txBody>
      </p:sp>
      <p:sp>
        <p:nvSpPr>
          <p:cNvPr id="5" name="頁尾版面配置區 4"/>
          <p:cNvSpPr>
            <a:spLocks noGrp="1"/>
          </p:cNvSpPr>
          <p:nvPr>
            <p:ph type="ftr" sz="quarter" idx="11"/>
          </p:nvPr>
        </p:nvSpPr>
        <p:spPr/>
        <p:txBody>
          <a:bodyPr/>
          <a:lstStyle/>
          <a:p>
            <a:endParaRPr lang="zh-MO" altLang="en-US"/>
          </a:p>
        </p:txBody>
      </p:sp>
      <p:sp>
        <p:nvSpPr>
          <p:cNvPr id="6" name="投影片編號版面配置區 5"/>
          <p:cNvSpPr>
            <a:spLocks noGrp="1"/>
          </p:cNvSpPr>
          <p:nvPr>
            <p:ph type="sldNum" sz="quarter" idx="12"/>
          </p:nvPr>
        </p:nvSpPr>
        <p:spPr/>
        <p:txBody>
          <a:bodyPr/>
          <a:lstStyle/>
          <a:p>
            <a:fld id="{AD8FA117-ADD9-4B17-9F9F-10A0ED601616}" type="slidenum">
              <a:rPr lang="zh-MO" altLang="en-US" smtClean="0"/>
              <a:pPr/>
              <a:t>‹#›</a:t>
            </a:fld>
            <a:endParaRPr lang="zh-MO"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DEE8E79D-D3F2-43AA-B7C1-013D73796B8F}" type="datetimeFigureOut">
              <a:rPr lang="zh-MO" altLang="en-US" smtClean="0"/>
              <a:pPr/>
              <a:t>15/7/2015</a:t>
            </a:fld>
            <a:endParaRPr lang="zh-MO" altLang="en-US"/>
          </a:p>
        </p:txBody>
      </p:sp>
      <p:sp>
        <p:nvSpPr>
          <p:cNvPr id="9" name="投影片編號版面配置區 8"/>
          <p:cNvSpPr>
            <a:spLocks noGrp="1"/>
          </p:cNvSpPr>
          <p:nvPr>
            <p:ph type="sldNum" sz="quarter" idx="15"/>
          </p:nvPr>
        </p:nvSpPr>
        <p:spPr/>
        <p:txBody>
          <a:bodyPr rtlCol="0"/>
          <a:lstStyle/>
          <a:p>
            <a:fld id="{AD8FA117-ADD9-4B17-9F9F-10A0ED601616}" type="slidenum">
              <a:rPr lang="zh-MO" altLang="en-US" smtClean="0"/>
              <a:pPr/>
              <a:t>‹#›</a:t>
            </a:fld>
            <a:endParaRPr lang="zh-MO" altLang="en-US"/>
          </a:p>
        </p:txBody>
      </p:sp>
      <p:sp>
        <p:nvSpPr>
          <p:cNvPr id="10" name="頁尾版面配置區 9"/>
          <p:cNvSpPr>
            <a:spLocks noGrp="1"/>
          </p:cNvSpPr>
          <p:nvPr>
            <p:ph type="ftr" sz="quarter" idx="16"/>
          </p:nvPr>
        </p:nvSpPr>
        <p:spPr/>
        <p:txBody>
          <a:bodyPr rtlCol="0"/>
          <a:lstStyle/>
          <a:p>
            <a:endParaRPr lang="zh-MO"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DEE8E79D-D3F2-43AA-B7C1-013D73796B8F}" type="datetimeFigureOut">
              <a:rPr lang="zh-MO" altLang="en-US" smtClean="0"/>
              <a:pPr/>
              <a:t>15/7/2015</a:t>
            </a:fld>
            <a:endParaRPr lang="zh-MO"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MO"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AD8FA117-ADD9-4B17-9F9F-10A0ED601616}" type="slidenum">
              <a:rPr lang="zh-MO" altLang="en-US" smtClean="0"/>
              <a:pPr/>
              <a:t>‹#›</a:t>
            </a:fld>
            <a:endParaRPr lang="zh-MO"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EE8E79D-D3F2-43AA-B7C1-013D73796B8F}" type="datetimeFigureOut">
              <a:rPr lang="zh-MO" altLang="en-US" smtClean="0"/>
              <a:pPr/>
              <a:t>15/7/2015</a:t>
            </a:fld>
            <a:endParaRPr lang="zh-MO" altLang="en-US"/>
          </a:p>
        </p:txBody>
      </p:sp>
      <p:sp>
        <p:nvSpPr>
          <p:cNvPr id="6" name="頁尾版面配置區 5"/>
          <p:cNvSpPr>
            <a:spLocks noGrp="1"/>
          </p:cNvSpPr>
          <p:nvPr>
            <p:ph type="ftr" sz="quarter" idx="11"/>
          </p:nvPr>
        </p:nvSpPr>
        <p:spPr/>
        <p:txBody>
          <a:bodyPr/>
          <a:lstStyle/>
          <a:p>
            <a:endParaRPr lang="zh-MO" altLang="en-US"/>
          </a:p>
        </p:txBody>
      </p:sp>
      <p:sp>
        <p:nvSpPr>
          <p:cNvPr id="7" name="投影片編號版面配置區 6"/>
          <p:cNvSpPr>
            <a:spLocks noGrp="1"/>
          </p:cNvSpPr>
          <p:nvPr>
            <p:ph type="sldNum" sz="quarter" idx="12"/>
          </p:nvPr>
        </p:nvSpPr>
        <p:spPr/>
        <p:txBody>
          <a:bodyPr/>
          <a:lstStyle/>
          <a:p>
            <a:fld id="{AD8FA117-ADD9-4B17-9F9F-10A0ED601616}" type="slidenum">
              <a:rPr lang="zh-MO" altLang="en-US" smtClean="0"/>
              <a:pPr/>
              <a:t>‹#›</a:t>
            </a:fld>
            <a:endParaRPr lang="zh-MO"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DEE8E79D-D3F2-43AA-B7C1-013D73796B8F}" type="datetimeFigureOut">
              <a:rPr lang="zh-MO" altLang="en-US" smtClean="0"/>
              <a:pPr/>
              <a:t>15/7/2015</a:t>
            </a:fld>
            <a:endParaRPr lang="zh-MO" altLang="en-US"/>
          </a:p>
        </p:txBody>
      </p:sp>
      <p:sp>
        <p:nvSpPr>
          <p:cNvPr id="8" name="頁尾版面配置區 7"/>
          <p:cNvSpPr>
            <a:spLocks noGrp="1"/>
          </p:cNvSpPr>
          <p:nvPr>
            <p:ph type="ftr" sz="quarter" idx="11"/>
          </p:nvPr>
        </p:nvSpPr>
        <p:spPr/>
        <p:txBody>
          <a:bodyPr/>
          <a:lstStyle/>
          <a:p>
            <a:endParaRPr lang="zh-MO" altLang="en-US"/>
          </a:p>
        </p:txBody>
      </p:sp>
      <p:sp>
        <p:nvSpPr>
          <p:cNvPr id="9" name="投影片編號版面配置區 8"/>
          <p:cNvSpPr>
            <a:spLocks noGrp="1"/>
          </p:cNvSpPr>
          <p:nvPr>
            <p:ph type="sldNum" sz="quarter" idx="12"/>
          </p:nvPr>
        </p:nvSpPr>
        <p:spPr/>
        <p:txBody>
          <a:bodyPr/>
          <a:lstStyle/>
          <a:p>
            <a:fld id="{AD8FA117-ADD9-4B17-9F9F-10A0ED601616}" type="slidenum">
              <a:rPr lang="zh-MO" altLang="en-US" smtClean="0"/>
              <a:pPr/>
              <a:t>‹#›</a:t>
            </a:fld>
            <a:endParaRPr lang="zh-MO"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DEE8E79D-D3F2-43AA-B7C1-013D73796B8F}" type="datetimeFigureOut">
              <a:rPr lang="zh-MO" altLang="en-US" smtClean="0"/>
              <a:pPr/>
              <a:t>15/7/2015</a:t>
            </a:fld>
            <a:endParaRPr lang="zh-MO" altLang="en-US"/>
          </a:p>
        </p:txBody>
      </p:sp>
      <p:sp>
        <p:nvSpPr>
          <p:cNvPr id="7" name="投影片編號版面配置區 6"/>
          <p:cNvSpPr>
            <a:spLocks noGrp="1"/>
          </p:cNvSpPr>
          <p:nvPr>
            <p:ph type="sldNum" sz="quarter" idx="11"/>
          </p:nvPr>
        </p:nvSpPr>
        <p:spPr/>
        <p:txBody>
          <a:bodyPr rtlCol="0"/>
          <a:lstStyle/>
          <a:p>
            <a:fld id="{AD8FA117-ADD9-4B17-9F9F-10A0ED601616}" type="slidenum">
              <a:rPr lang="zh-MO" altLang="en-US" smtClean="0"/>
              <a:pPr/>
              <a:t>‹#›</a:t>
            </a:fld>
            <a:endParaRPr lang="zh-MO" altLang="en-US"/>
          </a:p>
        </p:txBody>
      </p:sp>
      <p:sp>
        <p:nvSpPr>
          <p:cNvPr id="8" name="頁尾版面配置區 7"/>
          <p:cNvSpPr>
            <a:spLocks noGrp="1"/>
          </p:cNvSpPr>
          <p:nvPr>
            <p:ph type="ftr" sz="quarter" idx="12"/>
          </p:nvPr>
        </p:nvSpPr>
        <p:spPr/>
        <p:txBody>
          <a:bodyPr rtlCol="0"/>
          <a:lstStyle/>
          <a:p>
            <a:endParaRPr lang="zh-MO"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EE8E79D-D3F2-43AA-B7C1-013D73796B8F}" type="datetimeFigureOut">
              <a:rPr lang="zh-MO" altLang="en-US" smtClean="0"/>
              <a:pPr/>
              <a:t>15/7/2015</a:t>
            </a:fld>
            <a:endParaRPr lang="zh-MO" altLang="en-US"/>
          </a:p>
        </p:txBody>
      </p:sp>
      <p:sp>
        <p:nvSpPr>
          <p:cNvPr id="3" name="頁尾版面配置區 2"/>
          <p:cNvSpPr>
            <a:spLocks noGrp="1"/>
          </p:cNvSpPr>
          <p:nvPr>
            <p:ph type="ftr" sz="quarter" idx="11"/>
          </p:nvPr>
        </p:nvSpPr>
        <p:spPr/>
        <p:txBody>
          <a:bodyPr/>
          <a:lstStyle/>
          <a:p>
            <a:endParaRPr lang="zh-MO" altLang="en-US"/>
          </a:p>
        </p:txBody>
      </p:sp>
      <p:sp>
        <p:nvSpPr>
          <p:cNvPr id="4" name="投影片編號版面配置區 3"/>
          <p:cNvSpPr>
            <a:spLocks noGrp="1"/>
          </p:cNvSpPr>
          <p:nvPr>
            <p:ph type="sldNum" sz="quarter" idx="12"/>
          </p:nvPr>
        </p:nvSpPr>
        <p:spPr/>
        <p:txBody>
          <a:bodyPr/>
          <a:lstStyle/>
          <a:p>
            <a:fld id="{AD8FA117-ADD9-4B17-9F9F-10A0ED601616}" type="slidenum">
              <a:rPr lang="zh-MO" altLang="en-US" smtClean="0"/>
              <a:pPr/>
              <a:t>‹#›</a:t>
            </a:fld>
            <a:endParaRPr lang="zh-MO"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DEE8E79D-D3F2-43AA-B7C1-013D73796B8F}" type="datetimeFigureOut">
              <a:rPr lang="zh-MO" altLang="en-US" smtClean="0"/>
              <a:pPr/>
              <a:t>15/7/2015</a:t>
            </a:fld>
            <a:endParaRPr lang="zh-MO" altLang="en-US"/>
          </a:p>
        </p:txBody>
      </p:sp>
      <p:sp>
        <p:nvSpPr>
          <p:cNvPr id="22" name="投影片編號版面配置區 21"/>
          <p:cNvSpPr>
            <a:spLocks noGrp="1"/>
          </p:cNvSpPr>
          <p:nvPr>
            <p:ph type="sldNum" sz="quarter" idx="15"/>
          </p:nvPr>
        </p:nvSpPr>
        <p:spPr/>
        <p:txBody>
          <a:bodyPr rtlCol="0"/>
          <a:lstStyle/>
          <a:p>
            <a:fld id="{AD8FA117-ADD9-4B17-9F9F-10A0ED601616}" type="slidenum">
              <a:rPr lang="zh-MO" altLang="en-US" smtClean="0"/>
              <a:pPr/>
              <a:t>‹#›</a:t>
            </a:fld>
            <a:endParaRPr lang="zh-MO" altLang="en-US"/>
          </a:p>
        </p:txBody>
      </p:sp>
      <p:sp>
        <p:nvSpPr>
          <p:cNvPr id="23" name="頁尾版面配置區 22"/>
          <p:cNvSpPr>
            <a:spLocks noGrp="1"/>
          </p:cNvSpPr>
          <p:nvPr>
            <p:ph type="ftr" sz="quarter" idx="16"/>
          </p:nvPr>
        </p:nvSpPr>
        <p:spPr/>
        <p:txBody>
          <a:bodyPr rtlCol="0"/>
          <a:lstStyle/>
          <a:p>
            <a:endParaRPr lang="zh-MO"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DEE8E79D-D3F2-43AA-B7C1-013D73796B8F}" type="datetimeFigureOut">
              <a:rPr lang="zh-MO" altLang="en-US" smtClean="0"/>
              <a:pPr/>
              <a:t>15/7/2015</a:t>
            </a:fld>
            <a:endParaRPr lang="zh-MO" altLang="en-US"/>
          </a:p>
        </p:txBody>
      </p:sp>
      <p:sp>
        <p:nvSpPr>
          <p:cNvPr id="18" name="投影片編號版面配置區 17"/>
          <p:cNvSpPr>
            <a:spLocks noGrp="1"/>
          </p:cNvSpPr>
          <p:nvPr>
            <p:ph type="sldNum" sz="quarter" idx="11"/>
          </p:nvPr>
        </p:nvSpPr>
        <p:spPr/>
        <p:txBody>
          <a:bodyPr rtlCol="0"/>
          <a:lstStyle/>
          <a:p>
            <a:fld id="{AD8FA117-ADD9-4B17-9F9F-10A0ED601616}" type="slidenum">
              <a:rPr lang="zh-MO" altLang="en-US" smtClean="0"/>
              <a:pPr/>
              <a:t>‹#›</a:t>
            </a:fld>
            <a:endParaRPr lang="zh-MO" altLang="en-US"/>
          </a:p>
        </p:txBody>
      </p:sp>
      <p:sp>
        <p:nvSpPr>
          <p:cNvPr id="21" name="頁尾版面配置區 20"/>
          <p:cNvSpPr>
            <a:spLocks noGrp="1"/>
          </p:cNvSpPr>
          <p:nvPr>
            <p:ph type="ftr" sz="quarter" idx="12"/>
          </p:nvPr>
        </p:nvSpPr>
        <p:spPr/>
        <p:txBody>
          <a:bodyPr rtlCol="0"/>
          <a:lstStyle/>
          <a:p>
            <a:endParaRPr lang="zh-MO"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E8E79D-D3F2-43AA-B7C1-013D73796B8F}" type="datetimeFigureOut">
              <a:rPr lang="zh-MO" altLang="en-US" smtClean="0"/>
              <a:pPr/>
              <a:t>15/7/2015</a:t>
            </a:fld>
            <a:endParaRPr lang="zh-MO"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MO"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8FA117-ADD9-4B17-9F9F-10A0ED601616}" type="slidenum">
              <a:rPr lang="zh-MO" altLang="en-US" smtClean="0"/>
              <a:pPr/>
              <a:t>‹#›</a:t>
            </a:fld>
            <a:endParaRPr lang="zh-MO"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67744" y="620688"/>
            <a:ext cx="6172200" cy="1894362"/>
          </a:xfrm>
        </p:spPr>
        <p:txBody>
          <a:bodyPr>
            <a:normAutofit/>
          </a:bodyPr>
          <a:lstStyle/>
          <a:p>
            <a:pPr algn="ctr"/>
            <a:r>
              <a:rPr lang="zh-TW" altLang="en-US" sz="3600" dirty="0" smtClean="0"/>
              <a:t>防疫主任強化工作坊</a:t>
            </a:r>
            <a:endParaRPr lang="zh-MO" altLang="en-US" sz="3600" dirty="0"/>
          </a:p>
        </p:txBody>
      </p:sp>
      <p:sp>
        <p:nvSpPr>
          <p:cNvPr id="3" name="副標題 2"/>
          <p:cNvSpPr>
            <a:spLocks noGrp="1"/>
          </p:cNvSpPr>
          <p:nvPr>
            <p:ph type="subTitle" idx="1"/>
          </p:nvPr>
        </p:nvSpPr>
        <p:spPr>
          <a:xfrm>
            <a:off x="2051720" y="4725144"/>
            <a:ext cx="6400800" cy="1752600"/>
          </a:xfrm>
        </p:spPr>
        <p:txBody>
          <a:bodyPr>
            <a:normAutofit/>
          </a:bodyPr>
          <a:lstStyle/>
          <a:p>
            <a:r>
              <a:rPr lang="zh-TW" altLang="en-US" sz="2000" dirty="0" smtClean="0"/>
              <a:t>                                 澳門</a:t>
            </a:r>
            <a:r>
              <a:rPr lang="zh-TW" altLang="en-US" sz="2000" dirty="0"/>
              <a:t>特別行政區社會工作</a:t>
            </a:r>
            <a:r>
              <a:rPr lang="zh-TW" altLang="en-US" sz="2000" dirty="0" smtClean="0"/>
              <a:t>局</a:t>
            </a:r>
            <a:endParaRPr lang="en-US" altLang="zh-TW" sz="2000" dirty="0" smtClean="0"/>
          </a:p>
          <a:p>
            <a:r>
              <a:rPr lang="en-US" altLang="zh-TW" sz="2000" dirty="0"/>
              <a:t> </a:t>
            </a:r>
            <a:r>
              <a:rPr lang="en-US" altLang="zh-TW" sz="2000" dirty="0" smtClean="0"/>
              <a:t>                                                       2015.7. </a:t>
            </a:r>
            <a:r>
              <a:rPr lang="en-US" altLang="zh-TW" sz="2000" dirty="0" smtClean="0">
                <a:solidFill>
                  <a:srgbClr val="FF0000"/>
                </a:solidFill>
              </a:rPr>
              <a:t>XX </a:t>
            </a:r>
          </a:p>
          <a:p>
            <a:endParaRPr lang="en-US" altLang="zh-TW" sz="2000" dirty="0"/>
          </a:p>
          <a:p>
            <a:endParaRPr lang="zh-MO" altLang="en-US" sz="2000" dirty="0"/>
          </a:p>
        </p:txBody>
      </p:sp>
      <p:pic>
        <p:nvPicPr>
          <p:cNvPr id="4" name="圖片 5" descr="http://intranet.ias.gov.mo/download/guides/logo/ias_logo-cv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933056"/>
            <a:ext cx="1008063"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7445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防疫主任職責</a:t>
            </a:r>
            <a:endParaRPr lang="zh-MO" altLang="en-US" sz="4000" b="1" dirty="0"/>
          </a:p>
        </p:txBody>
      </p:sp>
      <p:sp>
        <p:nvSpPr>
          <p:cNvPr id="3" name="內容版面配置區 2"/>
          <p:cNvSpPr>
            <a:spLocks noGrp="1"/>
          </p:cNvSpPr>
          <p:nvPr>
            <p:ph sz="quarter" idx="1"/>
          </p:nvPr>
        </p:nvSpPr>
        <p:spPr>
          <a:xfrm>
            <a:off x="539552" y="1124744"/>
            <a:ext cx="8229600" cy="4525963"/>
          </a:xfrm>
        </p:spPr>
        <p:txBody>
          <a:bodyPr/>
          <a:lstStyle/>
          <a:p>
            <a:pPr lvl="0">
              <a:buNone/>
            </a:pPr>
            <a:endParaRPr lang="en-US" altLang="zh-TW" dirty="0"/>
          </a:p>
          <a:p>
            <a:pPr lvl="0">
              <a:buNone/>
            </a:pPr>
            <a:r>
              <a:rPr lang="zh-TW" altLang="en-US" dirty="0" smtClean="0"/>
              <a:t>培訓</a:t>
            </a:r>
            <a:endParaRPr lang="en-US" altLang="zh-TW" dirty="0" smtClean="0"/>
          </a:p>
          <a:p>
            <a:pPr lvl="0"/>
            <a:r>
              <a:rPr lang="zh-TW" altLang="zh-MO" dirty="0" smtClean="0"/>
              <a:t>協助</a:t>
            </a:r>
            <a:r>
              <a:rPr lang="zh-TW" altLang="zh-MO" dirty="0"/>
              <a:t>安排設施員工接受預防感染控制訓練</a:t>
            </a:r>
            <a:r>
              <a:rPr lang="zh-TW" altLang="zh-MO" dirty="0" smtClean="0"/>
              <a:t>；</a:t>
            </a:r>
            <a:endParaRPr lang="en-US" altLang="zh-TW" dirty="0" smtClean="0"/>
          </a:p>
          <a:p>
            <a:pPr lvl="0"/>
            <a:r>
              <a:rPr lang="zh-TW" altLang="zh-MO" dirty="0" smtClean="0"/>
              <a:t>指導及監察員工能夠按照正確程序使用防護裝備及用後之處理</a:t>
            </a:r>
            <a:endParaRPr lang="en-US" altLang="zh-TW" dirty="0"/>
          </a:p>
          <a:p>
            <a:pPr marL="0" indent="0">
              <a:buNone/>
            </a:pPr>
            <a:endParaRPr lang="zh-MO"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3861048"/>
            <a:ext cx="3519314" cy="2409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149080"/>
            <a:ext cx="3283282" cy="213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0486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防疫主任職責</a:t>
            </a:r>
            <a:endParaRPr lang="zh-MO" altLang="en-US" sz="4000" b="1" dirty="0"/>
          </a:p>
        </p:txBody>
      </p:sp>
      <p:sp>
        <p:nvSpPr>
          <p:cNvPr id="3" name="內容版面配置區 2"/>
          <p:cNvSpPr>
            <a:spLocks noGrp="1"/>
          </p:cNvSpPr>
          <p:nvPr>
            <p:ph sz="quarter" idx="1"/>
          </p:nvPr>
        </p:nvSpPr>
        <p:spPr/>
        <p:txBody>
          <a:bodyPr>
            <a:normAutofit/>
          </a:bodyPr>
          <a:lstStyle/>
          <a:p>
            <a:pPr>
              <a:buNone/>
            </a:pPr>
            <a:r>
              <a:rPr lang="zh-TW" altLang="en-US" dirty="0" smtClean="0"/>
              <a:t>監測</a:t>
            </a:r>
            <a:endParaRPr lang="en-US" altLang="zh-TW" dirty="0" smtClean="0"/>
          </a:p>
          <a:p>
            <a:r>
              <a:rPr lang="zh-TW" altLang="zh-MO" dirty="0" smtClean="0"/>
              <a:t>監測</a:t>
            </a:r>
            <a:r>
              <a:rPr lang="zh-TW" altLang="zh-MO" dirty="0"/>
              <a:t>服務使用者及員工的健康狀況，例如篩查是否出現傳染病的徵狀</a:t>
            </a:r>
            <a:r>
              <a:rPr lang="zh-TW" altLang="zh-MO" dirty="0" smtClean="0"/>
              <a:t>；</a:t>
            </a:r>
            <a:endParaRPr lang="en-US" altLang="zh-TW" dirty="0" smtClean="0"/>
          </a:p>
          <a:p>
            <a:endParaRPr lang="en-US" altLang="zh-MO" dirty="0" smtClean="0"/>
          </a:p>
          <a:p>
            <a:endParaRPr lang="zh-MO"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2780928"/>
            <a:ext cx="6048672" cy="372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2340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t>防疫主任職責</a:t>
            </a:r>
            <a:endParaRPr lang="zh-MO" altLang="en-US" sz="4000" b="1" dirty="0"/>
          </a:p>
        </p:txBody>
      </p:sp>
      <p:sp>
        <p:nvSpPr>
          <p:cNvPr id="3" name="內容版面配置區 2"/>
          <p:cNvSpPr>
            <a:spLocks noGrp="1"/>
          </p:cNvSpPr>
          <p:nvPr>
            <p:ph sz="quarter" idx="1"/>
          </p:nvPr>
        </p:nvSpPr>
        <p:spPr/>
        <p:txBody>
          <a:bodyPr/>
          <a:lstStyle/>
          <a:p>
            <a:pPr>
              <a:buNone/>
            </a:pPr>
            <a:r>
              <a:rPr lang="zh-TW" altLang="en-US" dirty="0" smtClean="0"/>
              <a:t>通報</a:t>
            </a:r>
            <a:endParaRPr lang="en-US" altLang="zh-TW" dirty="0" smtClean="0"/>
          </a:p>
          <a:p>
            <a:r>
              <a:rPr lang="zh-TW" altLang="zh-MO" dirty="0" smtClean="0"/>
              <a:t>負責</a:t>
            </a:r>
            <a:r>
              <a:rPr lang="zh-TW" altLang="zh-MO" dirty="0"/>
              <a:t>通報設施內懷疑傳染病或其他公共衛生事件，如懷疑有傳染病個案，應協助主管向衛生局及社工局報告及提供資料；</a:t>
            </a:r>
            <a:endParaRPr lang="en-US" altLang="zh-TW" dirty="0"/>
          </a:p>
          <a:p>
            <a:pPr>
              <a:buNone/>
            </a:pPr>
            <a:endParaRPr lang="en-US" altLang="zh-TW" dirty="0" smtClean="0"/>
          </a:p>
          <a:p>
            <a:pPr>
              <a:buNone/>
            </a:pPr>
            <a:r>
              <a:rPr lang="zh-TW" altLang="en-US" dirty="0" smtClean="0"/>
              <a:t>協調合作</a:t>
            </a:r>
            <a:endParaRPr lang="en-US" altLang="zh-MO" dirty="0"/>
          </a:p>
          <a:p>
            <a:pPr lvl="0"/>
            <a:r>
              <a:rPr lang="zh-TW" altLang="zh-MO" dirty="0"/>
              <a:t>協助衛生局及社工局在設施內進行調查及採取有效感染控制措施，避免傳染病擴散。</a:t>
            </a:r>
          </a:p>
          <a:p>
            <a:endParaRPr lang="zh-MO" altLang="en-US" dirty="0"/>
          </a:p>
        </p:txBody>
      </p:sp>
    </p:spTree>
    <p:extLst>
      <p:ext uri="{BB962C8B-B14F-4D97-AF65-F5344CB8AC3E}">
        <p14:creationId xmlns:p14="http://schemas.microsoft.com/office/powerpoint/2010/main" xmlns="" val="2879067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785813" y="1785938"/>
            <a:ext cx="8029575" cy="1470025"/>
          </a:xfrm>
        </p:spPr>
        <p:txBody>
          <a:bodyPr/>
          <a:lstStyle/>
          <a:p>
            <a:pPr>
              <a:defRPr/>
            </a:pPr>
            <a:r>
              <a:rPr lang="zh-TW" altLang="en-US" sz="4400" dirty="0" smtClean="0"/>
              <a:t>各樣輔助文件及其功能</a:t>
            </a:r>
            <a:r>
              <a:rPr lang="en-US" altLang="zh-TW" sz="4400" dirty="0" smtClean="0"/>
              <a:t/>
            </a:r>
            <a:br>
              <a:rPr lang="en-US" altLang="zh-TW" sz="4400" dirty="0" smtClean="0"/>
            </a:br>
            <a:endParaRPr lang="zh-TW" altLang="en-US" sz="4400" dirty="0" smtClean="0"/>
          </a:p>
        </p:txBody>
      </p:sp>
    </p:spTree>
    <p:extLst>
      <p:ext uri="{BB962C8B-B14F-4D97-AF65-F5344CB8AC3E}">
        <p14:creationId xmlns:p14="http://schemas.microsoft.com/office/powerpoint/2010/main" xmlns="" val="193757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各樣輔助文件及其功能</a:t>
            </a:r>
            <a:endParaRPr lang="zh-TW" altLang="en-US" dirty="0"/>
          </a:p>
        </p:txBody>
      </p:sp>
      <p:sp>
        <p:nvSpPr>
          <p:cNvPr id="3" name="內容版面配置區 2"/>
          <p:cNvSpPr>
            <a:spLocks noGrp="1"/>
          </p:cNvSpPr>
          <p:nvPr>
            <p:ph sz="quarter" idx="1"/>
          </p:nvPr>
        </p:nvSpPr>
        <p:spPr/>
        <p:txBody>
          <a:bodyPr/>
          <a:lstStyle/>
          <a:p>
            <a:r>
              <a:rPr lang="zh-TW" altLang="en-US" dirty="0" smtClean="0"/>
              <a:t>社會服務設施傳染病監測表</a:t>
            </a:r>
            <a:endParaRPr lang="en-US" altLang="zh-TW" dirty="0" smtClean="0"/>
          </a:p>
          <a:p>
            <a:r>
              <a:rPr lang="zh-TW" altLang="en-US" dirty="0" smtClean="0"/>
              <a:t>社會住宿設施傳染病定點監測 </a:t>
            </a:r>
            <a:r>
              <a:rPr lang="en-US" altLang="zh-TW" dirty="0" smtClean="0"/>
              <a:t>–</a:t>
            </a:r>
            <a:r>
              <a:rPr lang="zh-TW" altLang="en-US" dirty="0" smtClean="0"/>
              <a:t> 網上填報系統</a:t>
            </a:r>
            <a:endParaRPr lang="en-US" altLang="zh-TW" dirty="0" smtClean="0"/>
          </a:p>
          <a:p>
            <a:r>
              <a:rPr lang="zh-TW" altLang="en-US" dirty="0" smtClean="0"/>
              <a:t>社會服務設施傳染病集體不適通報表</a:t>
            </a:r>
            <a:endParaRPr lang="en-US" altLang="zh-TW" dirty="0" smtClean="0"/>
          </a:p>
          <a:p>
            <a:r>
              <a:rPr lang="zh-TW" altLang="en-US" dirty="0" smtClean="0"/>
              <a:t>社會服務設施預防傳染病工作自我檢視記錄表</a:t>
            </a:r>
            <a:r>
              <a:rPr lang="en-US" altLang="zh-TW" dirty="0" smtClean="0"/>
              <a:t>(</a:t>
            </a:r>
            <a:r>
              <a:rPr lang="zh-TW" altLang="en-US" dirty="0" smtClean="0"/>
              <a:t>住宿</a:t>
            </a:r>
            <a:r>
              <a:rPr lang="en-US" altLang="zh-TW" dirty="0" smtClean="0"/>
              <a:t>/</a:t>
            </a:r>
            <a:r>
              <a:rPr lang="zh-TW" altLang="en-US" dirty="0" smtClean="0"/>
              <a:t>非住宿設施</a:t>
            </a:r>
            <a:r>
              <a:rPr lang="en-US" altLang="zh-TW" dirty="0" smtClean="0"/>
              <a:t>)</a:t>
            </a:r>
          </a:p>
          <a:p>
            <a:endParaRPr lang="en-US" altLang="zh-TW"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l="4054" t="10454" r="3661" b="10797"/>
          <a:stretch>
            <a:fillRect/>
          </a:stretch>
        </p:blipFill>
        <p:spPr bwMode="auto">
          <a:xfrm>
            <a:off x="0" y="0"/>
            <a:ext cx="9144000" cy="6858000"/>
          </a:xfrm>
          <a:prstGeom prst="rect">
            <a:avLst/>
          </a:prstGeom>
          <a:noFill/>
          <a:ln w="9525">
            <a:noFill/>
            <a:miter lim="800000"/>
            <a:headEnd/>
            <a:tailEnd/>
          </a:ln>
        </p:spPr>
      </p:pic>
      <p:sp>
        <p:nvSpPr>
          <p:cNvPr id="7" name="流程圖: 替代處理程序 6"/>
          <p:cNvSpPr/>
          <p:nvPr/>
        </p:nvSpPr>
        <p:spPr>
          <a:xfrm>
            <a:off x="2051720" y="2708920"/>
            <a:ext cx="6336704" cy="936625"/>
          </a:xfrm>
          <a:prstGeom prst="flowChartAlternateProcess">
            <a:avLst/>
          </a:prstGeom>
          <a:solidFill>
            <a:srgbClr val="B8C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defRPr/>
            </a:pPr>
            <a:r>
              <a:rPr lang="en-US" altLang="zh-TW" sz="3600" b="1" dirty="0" smtClean="0">
                <a:solidFill>
                  <a:srgbClr val="7030A0"/>
                </a:solidFill>
              </a:rPr>
              <a:t>2013</a:t>
            </a:r>
            <a:r>
              <a:rPr lang="zh-TW" altLang="en-US" sz="3600" b="1" dirty="0" smtClean="0">
                <a:solidFill>
                  <a:srgbClr val="7030A0"/>
                </a:solidFill>
              </a:rPr>
              <a:t>年開展設施主動監測工作</a:t>
            </a:r>
            <a:endParaRPr lang="zh-TW" altLang="en-US" sz="3600" b="1" dirty="0">
              <a:solidFill>
                <a:srgbClr val="7030A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8175" y="228600"/>
            <a:ext cx="6985000" cy="1143000"/>
          </a:xfrm>
        </p:spPr>
        <p:txBody>
          <a:bodyPr wrap="square" numCol="1" anchorCtr="0" compatLnSpc="1">
            <a:prstTxWarp prst="textNoShape">
              <a:avLst/>
            </a:prstTxWarp>
            <a:normAutofit fontScale="90000"/>
          </a:bodyPr>
          <a:lstStyle/>
          <a:p>
            <a:pPr eaLnBrk="1" hangingPunct="1">
              <a:defRPr/>
            </a:pPr>
            <a:r>
              <a:rPr lang="en-US" altLang="zh-TW" sz="4000" b="1" cap="none" dirty="0" smtClean="0">
                <a:solidFill>
                  <a:srgbClr val="7030A0"/>
                </a:solidFill>
              </a:rPr>
              <a:t/>
            </a:r>
            <a:br>
              <a:rPr lang="en-US" altLang="zh-TW" sz="4000" b="1" cap="none" dirty="0" smtClean="0">
                <a:solidFill>
                  <a:srgbClr val="7030A0"/>
                </a:solidFill>
              </a:rPr>
            </a:br>
            <a:r>
              <a:rPr lang="zh-TW" altLang="en-US" b="1" cap="none" dirty="0" smtClean="0">
                <a:solidFill>
                  <a:srgbClr val="7030A0"/>
                </a:solidFill>
              </a:rPr>
              <a:t>方法</a:t>
            </a:r>
            <a:r>
              <a:rPr lang="zh-TW" altLang="zh-TW" sz="4000" cap="none" dirty="0" smtClean="0"/>
              <a:t/>
            </a:r>
            <a:br>
              <a:rPr lang="zh-TW" altLang="zh-TW" sz="4000" cap="none" dirty="0" smtClean="0"/>
            </a:br>
            <a:endParaRPr lang="en-US" altLang="zh-TW" sz="4000" cap="none" dirty="0" smtClean="0"/>
          </a:p>
        </p:txBody>
      </p:sp>
      <p:sp>
        <p:nvSpPr>
          <p:cNvPr id="3" name="內容版面配置區 2"/>
          <p:cNvSpPr>
            <a:spLocks noGrp="1"/>
          </p:cNvSpPr>
          <p:nvPr>
            <p:ph idx="1"/>
          </p:nvPr>
        </p:nvSpPr>
        <p:spPr>
          <a:xfrm>
            <a:off x="395536" y="2132856"/>
            <a:ext cx="7704856" cy="4239344"/>
          </a:xfrm>
        </p:spPr>
        <p:txBody>
          <a:bodyPr rtlCol="0">
            <a:normAutofit/>
          </a:bodyPr>
          <a:lstStyle/>
          <a:p>
            <a:pPr eaLnBrk="1" fontAlgn="auto" hangingPunct="1">
              <a:spcAft>
                <a:spcPts val="0"/>
              </a:spcAft>
              <a:buFont typeface="Wingdings" pitchFamily="2" charset="2"/>
              <a:buNone/>
              <a:defRPr/>
            </a:pPr>
            <a:r>
              <a:rPr lang="zh-TW" altLang="en-US" sz="2800" b="1" dirty="0" smtClean="0">
                <a:solidFill>
                  <a:srgbClr val="7030A0"/>
                </a:solidFill>
                <a:effectLst>
                  <a:glow rad="228600">
                    <a:schemeClr val="accent4">
                      <a:satMod val="175000"/>
                      <a:alpha val="40000"/>
                    </a:schemeClr>
                  </a:glow>
                </a:effectLst>
                <a:latin typeface="+mj-ea"/>
                <a:ea typeface="+mj-ea"/>
              </a:rPr>
              <a:t>目的</a:t>
            </a:r>
            <a:r>
              <a:rPr lang="en-US" altLang="zh-TW" sz="2800" b="1" dirty="0" smtClean="0">
                <a:solidFill>
                  <a:srgbClr val="7030A0"/>
                </a:solidFill>
                <a:effectLst>
                  <a:glow rad="228600">
                    <a:schemeClr val="accent4">
                      <a:satMod val="175000"/>
                      <a:alpha val="40000"/>
                    </a:schemeClr>
                  </a:glow>
                </a:effectLst>
                <a:latin typeface="+mj-ea"/>
                <a:ea typeface="+mj-ea"/>
              </a:rPr>
              <a:t>:</a:t>
            </a:r>
          </a:p>
          <a:p>
            <a:pPr>
              <a:buFont typeface="Wingdings" pitchFamily="2" charset="2"/>
              <a:buChar char="Ø"/>
              <a:defRPr/>
            </a:pPr>
            <a:r>
              <a:rPr lang="zh-TW" altLang="en-US" sz="2800" b="1" dirty="0" smtClean="0">
                <a:solidFill>
                  <a:srgbClr val="0000FF"/>
                </a:solidFill>
                <a:latin typeface="微軟正黑體" pitchFamily="34" charset="-120"/>
                <a:ea typeface="微軟正黑體" pitchFamily="34" charset="-120"/>
              </a:rPr>
              <a:t>建立設施自我監測機制</a:t>
            </a:r>
            <a:endParaRPr lang="en-US" altLang="zh-TW" sz="2800" b="1" dirty="0" smtClean="0">
              <a:solidFill>
                <a:srgbClr val="0000FF"/>
              </a:solidFill>
              <a:latin typeface="微軟正黑體" pitchFamily="34" charset="-120"/>
              <a:ea typeface="微軟正黑體" pitchFamily="34" charset="-120"/>
            </a:endParaRPr>
          </a:p>
          <a:p>
            <a:pPr>
              <a:buNone/>
              <a:defRPr/>
            </a:pPr>
            <a:endParaRPr lang="zh-TW" altLang="en-US" sz="2800" b="1" dirty="0" smtClean="0">
              <a:solidFill>
                <a:srgbClr val="0000FF"/>
              </a:solidFill>
              <a:latin typeface="微軟正黑體" pitchFamily="34" charset="-120"/>
              <a:ea typeface="微軟正黑體" pitchFamily="34" charset="-120"/>
            </a:endParaRPr>
          </a:p>
          <a:p>
            <a:pPr eaLnBrk="1" fontAlgn="auto" hangingPunct="1">
              <a:spcAft>
                <a:spcPts val="0"/>
              </a:spcAft>
              <a:buFont typeface="Wingdings" pitchFamily="2" charset="2"/>
              <a:buNone/>
              <a:defRPr/>
            </a:pPr>
            <a:r>
              <a:rPr lang="zh-TW" altLang="en-US" sz="2800" b="1" dirty="0" smtClean="0">
                <a:solidFill>
                  <a:srgbClr val="7030A0"/>
                </a:solidFill>
                <a:effectLst>
                  <a:glow rad="228600">
                    <a:schemeClr val="accent4">
                      <a:satMod val="175000"/>
                      <a:alpha val="40000"/>
                    </a:schemeClr>
                  </a:glow>
                </a:effectLst>
                <a:latin typeface="+mj-ea"/>
                <a:ea typeface="+mj-ea"/>
              </a:rPr>
              <a:t>方法</a:t>
            </a:r>
            <a:endParaRPr lang="en-US" altLang="zh-TW" sz="2800" b="1" dirty="0" smtClean="0">
              <a:solidFill>
                <a:srgbClr val="7030A0"/>
              </a:solidFill>
              <a:effectLst>
                <a:glow rad="228600">
                  <a:schemeClr val="accent4">
                    <a:satMod val="175000"/>
                    <a:alpha val="40000"/>
                  </a:schemeClr>
                </a:glow>
              </a:effectLst>
              <a:latin typeface="+mj-ea"/>
              <a:ea typeface="+mj-ea"/>
            </a:endParaRPr>
          </a:p>
          <a:p>
            <a:pPr eaLnBrk="1" fontAlgn="auto" hangingPunct="1">
              <a:spcAft>
                <a:spcPts val="0"/>
              </a:spcAft>
              <a:defRPr/>
            </a:pPr>
            <a:r>
              <a:rPr lang="zh-TW" altLang="zh-TW" dirty="0" smtClean="0">
                <a:solidFill>
                  <a:srgbClr val="7030A0"/>
                </a:solidFill>
                <a:latin typeface="+mj-ea"/>
                <a:ea typeface="+mj-ea"/>
              </a:rPr>
              <a:t>設施每日為服務使用者和員工進行症狀監測，填寫《</a:t>
            </a:r>
            <a:r>
              <a:rPr lang="zh-TW" altLang="en-US" dirty="0" smtClean="0">
                <a:solidFill>
                  <a:srgbClr val="7030A0"/>
                </a:solidFill>
                <a:latin typeface="+mj-ea"/>
                <a:ea typeface="+mj-ea"/>
              </a:rPr>
              <a:t>社會服務設施</a:t>
            </a:r>
            <a:r>
              <a:rPr lang="zh-TW" altLang="zh-TW" dirty="0" smtClean="0">
                <a:solidFill>
                  <a:srgbClr val="7030A0"/>
                </a:solidFill>
                <a:latin typeface="+mj-ea"/>
                <a:ea typeface="+mj-ea"/>
              </a:rPr>
              <a:t>傳染病監測表》作記錄並保存</a:t>
            </a:r>
            <a:endParaRPr lang="en-US" altLang="zh-TW" dirty="0" smtClean="0">
              <a:solidFill>
                <a:srgbClr val="7030A0"/>
              </a:solidFill>
              <a:latin typeface="+mj-ea"/>
              <a:ea typeface="+mj-ea"/>
            </a:endParaRPr>
          </a:p>
          <a:p>
            <a:pPr eaLnBrk="1" fontAlgn="auto" hangingPunct="1">
              <a:spcAft>
                <a:spcPts val="0"/>
              </a:spcAft>
              <a:defRPr/>
            </a:pPr>
            <a:endParaRPr lang="en-US" altLang="zh-TW" dirty="0" smtClean="0">
              <a:solidFill>
                <a:srgbClr val="7030A0"/>
              </a:solidFill>
              <a:latin typeface="+mj-ea"/>
              <a:ea typeface="+mj-ea"/>
            </a:endParaRPr>
          </a:p>
          <a:p>
            <a:pPr eaLnBrk="1" fontAlgn="auto" hangingPunct="1">
              <a:spcAft>
                <a:spcPts val="0"/>
              </a:spcAft>
              <a:defRPr/>
            </a:pPr>
            <a:r>
              <a:rPr lang="zh-TW" altLang="zh-TW" dirty="0" smtClean="0">
                <a:solidFill>
                  <a:srgbClr val="7030A0"/>
                </a:solidFill>
                <a:latin typeface="+mj-ea"/>
                <a:ea typeface="+mj-ea"/>
              </a:rPr>
              <a:t>記錄將作為設施內疾病基綫資料，以適時發現傳染病事件。</a:t>
            </a:r>
            <a:endParaRPr lang="zh-TW" altLang="zh-TW" dirty="0" smtClean="0"/>
          </a:p>
          <a:p>
            <a:pPr eaLnBrk="1" fontAlgn="auto" hangingPunct="1">
              <a:spcAft>
                <a:spcPts val="0"/>
              </a:spcAft>
              <a:defRPr/>
            </a:pPr>
            <a:endParaRPr lang="zh-TW" altLang="en-US" dirty="0"/>
          </a:p>
        </p:txBody>
      </p:sp>
      <p:sp>
        <p:nvSpPr>
          <p:cNvPr id="4" name="標題 1"/>
          <p:cNvSpPr txBox="1">
            <a:spLocks/>
          </p:cNvSpPr>
          <p:nvPr/>
        </p:nvSpPr>
        <p:spPr>
          <a:xfrm>
            <a:off x="0" y="214290"/>
            <a:ext cx="9144000" cy="1143008"/>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marL="0" marR="0" lvl="0" indent="0" defTabSz="914400" rtl="0" eaLnBrk="1" fontAlgn="ctr" latinLnBrk="0" hangingPunct="1">
              <a:lnSpc>
                <a:spcPct val="100000"/>
              </a:lnSpc>
              <a:spcBef>
                <a:spcPct val="0"/>
              </a:spcBef>
              <a:spcAft>
                <a:spcPts val="0"/>
              </a:spcAft>
              <a:buClrTx/>
              <a:buSzTx/>
              <a:buFontTx/>
              <a:buNone/>
              <a:tabLst/>
              <a:defRPr/>
            </a:pPr>
            <a:r>
              <a:rPr kumimoji="0" lang="zh-TW" altLang="en-US" sz="3200" b="1" i="0" u="none" strike="noStrike" kern="1200" cap="small" spc="0" normalizeH="0" baseline="0" noProof="0" dirty="0" smtClean="0">
                <a:ln>
                  <a:noFill/>
                </a:ln>
                <a:solidFill>
                  <a:srgbClr val="0000FF"/>
                </a:solidFill>
                <a:effectLst/>
                <a:uLnTx/>
                <a:uFillTx/>
                <a:latin typeface="+mj-ea"/>
                <a:ea typeface="+mj-ea"/>
                <a:cs typeface="+mn-cs"/>
              </a:rPr>
              <a:t>社會</a:t>
            </a:r>
            <a:r>
              <a:rPr lang="zh-TW" altLang="en-US" sz="3200" b="1" cap="small" dirty="0" smtClean="0">
                <a:solidFill>
                  <a:srgbClr val="0000FF"/>
                </a:solidFill>
                <a:latin typeface="+mj-ea"/>
                <a:ea typeface="+mj-ea"/>
              </a:rPr>
              <a:t>服務</a:t>
            </a:r>
            <a:r>
              <a:rPr kumimoji="0" lang="zh-TW" altLang="en-US" sz="3200" b="1" i="0" u="none" strike="noStrike" kern="1200" cap="small" spc="0" normalizeH="0" baseline="0" noProof="0" dirty="0" smtClean="0">
                <a:ln>
                  <a:noFill/>
                </a:ln>
                <a:solidFill>
                  <a:srgbClr val="0000FF"/>
                </a:solidFill>
                <a:effectLst/>
                <a:uLnTx/>
                <a:uFillTx/>
                <a:latin typeface="+mj-ea"/>
                <a:ea typeface="+mj-ea"/>
                <a:cs typeface="+mn-cs"/>
              </a:rPr>
              <a:t>設施</a:t>
            </a:r>
            <a:r>
              <a:rPr kumimoji="0" lang="zh-TW" altLang="en-US" sz="3200" b="1" i="0" u="none" strike="noStrike" kern="1200" cap="small" spc="0" normalizeH="0" baseline="0" noProof="0" dirty="0" smtClean="0">
                <a:ln>
                  <a:noFill/>
                </a:ln>
                <a:solidFill>
                  <a:srgbClr val="0000FF"/>
                </a:solidFill>
                <a:effectLst/>
                <a:uLnTx/>
                <a:uFillTx/>
                <a:latin typeface="微軟正黑體" pitchFamily="34" charset="-120"/>
                <a:ea typeface="微軟正黑體" pitchFamily="34" charset="-120"/>
                <a:cs typeface="+mn-cs"/>
              </a:rPr>
              <a:t>傳染病監測</a:t>
            </a:r>
            <a:r>
              <a:rPr lang="zh-TW" altLang="en-US" sz="3200" b="1" cap="small" dirty="0" smtClean="0">
                <a:solidFill>
                  <a:srgbClr val="0000FF"/>
                </a:solidFill>
                <a:latin typeface="微軟正黑體" pitchFamily="34" charset="-120"/>
                <a:ea typeface="微軟正黑體" pitchFamily="34" charset="-120"/>
              </a:rPr>
              <a:t>表</a:t>
            </a:r>
            <a:endParaRPr kumimoji="0" lang="zh-TW" altLang="en-US" sz="3200" b="1" i="0" u="none" strike="noStrike" kern="1200" cap="small" spc="0" normalizeH="0" baseline="0" noProof="0" dirty="0">
              <a:ln>
                <a:noFill/>
              </a:ln>
              <a:solidFill>
                <a:srgbClr val="0000FF"/>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各樣輔助文件及其功能</a:t>
            </a:r>
            <a:endParaRPr lang="zh-TW" altLang="en-US" dirty="0"/>
          </a:p>
        </p:txBody>
      </p:sp>
      <p:sp>
        <p:nvSpPr>
          <p:cNvPr id="3" name="內容版面配置區 2"/>
          <p:cNvSpPr>
            <a:spLocks noGrp="1"/>
          </p:cNvSpPr>
          <p:nvPr>
            <p:ph sz="quarter" idx="1"/>
          </p:nvPr>
        </p:nvSpPr>
        <p:spPr/>
        <p:txBody>
          <a:bodyPr/>
          <a:lstStyle/>
          <a:p>
            <a:r>
              <a:rPr lang="zh-TW" altLang="en-US" dirty="0" smtClean="0"/>
              <a:t>社會服務設施傳染病監測表</a:t>
            </a:r>
            <a:endParaRPr lang="en-US" altLang="zh-TW" dirty="0" smtClean="0"/>
          </a:p>
          <a:p>
            <a:r>
              <a:rPr lang="zh-TW" altLang="en-US" dirty="0" smtClean="0"/>
              <a:t>社會住宿設施傳染病定點監測 </a:t>
            </a:r>
            <a:r>
              <a:rPr lang="en-US" altLang="zh-TW" dirty="0" smtClean="0"/>
              <a:t>–</a:t>
            </a:r>
            <a:r>
              <a:rPr lang="zh-TW" altLang="en-US" dirty="0" smtClean="0"/>
              <a:t> 網上填報系統</a:t>
            </a:r>
            <a:endParaRPr lang="en-US" altLang="zh-TW" dirty="0" smtClean="0"/>
          </a:p>
          <a:p>
            <a:r>
              <a:rPr lang="zh-TW" altLang="en-US" dirty="0" smtClean="0"/>
              <a:t>社會服務設施傳染病集體不適通報表</a:t>
            </a:r>
            <a:endParaRPr lang="en-US" altLang="zh-TW" dirty="0" smtClean="0"/>
          </a:p>
          <a:p>
            <a:r>
              <a:rPr lang="zh-TW" altLang="en-US" dirty="0" smtClean="0"/>
              <a:t>社會服務設施預防傳染病工作自我檢視記錄表</a:t>
            </a:r>
            <a:r>
              <a:rPr lang="en-US" altLang="zh-TW" dirty="0" smtClean="0"/>
              <a:t>(</a:t>
            </a:r>
            <a:r>
              <a:rPr lang="zh-TW" altLang="en-US" dirty="0" smtClean="0"/>
              <a:t>住宿</a:t>
            </a:r>
            <a:r>
              <a:rPr lang="en-US" altLang="zh-TW" dirty="0" smtClean="0"/>
              <a:t>/</a:t>
            </a:r>
            <a:r>
              <a:rPr lang="zh-TW" altLang="en-US" dirty="0" smtClean="0"/>
              <a:t>非住宿設施</a:t>
            </a:r>
            <a:r>
              <a:rPr lang="en-US" altLang="zh-TW" dirty="0" smtClean="0"/>
              <a:t>)</a:t>
            </a:r>
          </a:p>
          <a:p>
            <a:endParaRPr lang="en-US" altLang="zh-TW"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a:xfrm>
            <a:off x="0" y="1628800"/>
            <a:ext cx="9144000" cy="2520279"/>
          </a:xfrm>
          <a:solidFill>
            <a:schemeClr val="bg1">
              <a:alpha val="65000"/>
            </a:schemeClr>
          </a:solidFill>
        </p:spPr>
        <p:txBody>
          <a:bodyPr anchor="ctr">
            <a:normAutofit fontScale="90000"/>
          </a:bodyPr>
          <a:lstStyle/>
          <a:p>
            <a:pPr algn="ctr"/>
            <a:r>
              <a:rPr lang="en-US" altLang="zh-TW" dirty="0" smtClean="0">
                <a:solidFill>
                  <a:srgbClr val="0033CC"/>
                </a:solidFill>
              </a:rPr>
              <a:t/>
            </a:r>
            <a:br>
              <a:rPr lang="en-US" altLang="zh-TW" dirty="0" smtClean="0">
                <a:solidFill>
                  <a:srgbClr val="0033CC"/>
                </a:solidFill>
              </a:rPr>
            </a:br>
            <a:r>
              <a:rPr lang="en-US" altLang="zh-TW" sz="6700" dirty="0" smtClean="0">
                <a:solidFill>
                  <a:srgbClr val="0033CC"/>
                </a:solidFill>
                <a:latin typeface="+mj-ea"/>
              </a:rPr>
              <a:t>2015</a:t>
            </a:r>
            <a:r>
              <a:rPr lang="zh-TW" altLang="en-US" sz="6700" dirty="0" smtClean="0">
                <a:solidFill>
                  <a:srgbClr val="0033CC"/>
                </a:solidFill>
                <a:latin typeface="+mj-ea"/>
              </a:rPr>
              <a:t>年推行</a:t>
            </a:r>
            <a:r>
              <a:rPr lang="en-US" altLang="zh-TW" sz="4000" dirty="0" smtClean="0">
                <a:solidFill>
                  <a:srgbClr val="0033CC"/>
                </a:solidFill>
                <a:latin typeface="+mj-ea"/>
              </a:rPr>
              <a:t/>
            </a:r>
            <a:br>
              <a:rPr lang="en-US" altLang="zh-TW" sz="4000" dirty="0" smtClean="0">
                <a:solidFill>
                  <a:srgbClr val="0033CC"/>
                </a:solidFill>
                <a:latin typeface="+mj-ea"/>
              </a:rPr>
            </a:br>
            <a:r>
              <a:rPr lang="en-US" altLang="zh-TW" sz="4000" dirty="0" smtClean="0">
                <a:solidFill>
                  <a:srgbClr val="0033CC"/>
                </a:solidFill>
                <a:latin typeface="+mj-ea"/>
              </a:rPr>
              <a:t/>
            </a:r>
            <a:br>
              <a:rPr lang="en-US" altLang="zh-TW" sz="4000" dirty="0" smtClean="0">
                <a:solidFill>
                  <a:srgbClr val="0033CC"/>
                </a:solidFill>
                <a:latin typeface="+mj-ea"/>
              </a:rPr>
            </a:br>
            <a:r>
              <a:rPr lang="en-US" altLang="zh-TW" sz="3200" dirty="0" smtClean="0">
                <a:solidFill>
                  <a:srgbClr val="006600"/>
                </a:solidFill>
                <a:latin typeface="+mj-ea"/>
              </a:rPr>
              <a:t> </a:t>
            </a:r>
            <a:r>
              <a:rPr lang="en-US" altLang="zh-TW" sz="4400" dirty="0" smtClean="0">
                <a:solidFill>
                  <a:srgbClr val="006600"/>
                </a:solidFill>
                <a:latin typeface="+mj-ea"/>
              </a:rPr>
              <a:t>《</a:t>
            </a:r>
            <a:r>
              <a:rPr lang="zh-TW" altLang="en-US" sz="4400" dirty="0" smtClean="0">
                <a:solidFill>
                  <a:srgbClr val="006600"/>
                </a:solidFill>
                <a:latin typeface="+mj-ea"/>
              </a:rPr>
              <a:t>社會住宿設施傳染病定點監測計劃</a:t>
            </a:r>
            <a:r>
              <a:rPr lang="en-US" altLang="zh-TW" sz="4400" dirty="0" smtClean="0">
                <a:solidFill>
                  <a:srgbClr val="006600"/>
                </a:solidFill>
                <a:latin typeface="+mj-ea"/>
              </a:rPr>
              <a:t>》 </a:t>
            </a:r>
            <a:r>
              <a:rPr lang="en-US" altLang="zh-TW" dirty="0" smtClean="0">
                <a:solidFill>
                  <a:srgbClr val="0033CC"/>
                </a:solidFill>
              </a:rPr>
              <a:t/>
            </a:r>
            <a:br>
              <a:rPr lang="en-US" altLang="zh-TW" dirty="0" smtClean="0">
                <a:solidFill>
                  <a:srgbClr val="0033CC"/>
                </a:solidFill>
              </a:rPr>
            </a:br>
            <a:r>
              <a:rPr lang="en-US" altLang="zh-TW" dirty="0" smtClean="0">
                <a:solidFill>
                  <a:srgbClr val="0033CC"/>
                </a:solidFill>
              </a:rPr>
              <a:t/>
            </a:r>
            <a:br>
              <a:rPr lang="en-US" altLang="zh-TW" dirty="0" smtClean="0">
                <a:solidFill>
                  <a:srgbClr val="0033CC"/>
                </a:solidFill>
              </a:rPr>
            </a:br>
            <a:r>
              <a:rPr lang="zh-TW" altLang="en-US" sz="7200" dirty="0" smtClean="0">
                <a:solidFill>
                  <a:srgbClr val="008000"/>
                </a:solidFill>
              </a:rPr>
              <a:t>網上填報系統</a:t>
            </a:r>
            <a:r>
              <a:rPr lang="en-US" altLang="zh-TW" dirty="0" smtClean="0">
                <a:solidFill>
                  <a:srgbClr val="0033CC"/>
                </a:solidFill>
              </a:rPr>
              <a:t/>
            </a:r>
            <a:br>
              <a:rPr lang="en-US" altLang="zh-TW" dirty="0" smtClean="0">
                <a:solidFill>
                  <a:srgbClr val="0033CC"/>
                </a:solidFill>
              </a:rPr>
            </a:br>
            <a:endParaRPr lang="zh-TW" altLang="en-US" dirty="0">
              <a:solidFill>
                <a:srgbClr val="0033CC"/>
              </a:solidFill>
            </a:endParaRPr>
          </a:p>
        </p:txBody>
      </p:sp>
      <p:sp>
        <p:nvSpPr>
          <p:cNvPr id="5" name="投影片編號版面配置區 4"/>
          <p:cNvSpPr>
            <a:spLocks noGrp="1"/>
          </p:cNvSpPr>
          <p:nvPr>
            <p:ph type="sldNum" sz="quarter" idx="12"/>
          </p:nvPr>
        </p:nvSpPr>
        <p:spPr>
          <a:xfrm>
            <a:off x="8460432" y="6381328"/>
            <a:ext cx="333400" cy="365125"/>
          </a:xfrm>
        </p:spPr>
        <p:txBody>
          <a:bodyPr/>
          <a:lstStyle/>
          <a:p>
            <a:pPr>
              <a:defRPr/>
            </a:pPr>
            <a:fld id="{7B2AA943-FD1C-42B9-8E77-7003E821BD31}" type="slidenum">
              <a:rPr lang="en-US" altLang="zh-TW" smtClean="0"/>
              <a:pPr>
                <a:defRPr/>
              </a:pPr>
              <a:t>18</a:t>
            </a:fld>
            <a:endParaRPr lang="zh-TW" altLang="en-US" dirty="0"/>
          </a:p>
        </p:txBody>
      </p:sp>
      <p:sp>
        <p:nvSpPr>
          <p:cNvPr id="10" name="標題 5"/>
          <p:cNvSpPr txBox="1">
            <a:spLocks/>
          </p:cNvSpPr>
          <p:nvPr/>
        </p:nvSpPr>
        <p:spPr>
          <a:xfrm>
            <a:off x="-36512" y="5733256"/>
            <a:ext cx="9180512" cy="792088"/>
          </a:xfrm>
          <a:prstGeom prst="rect">
            <a:avLst/>
          </a:prstGeom>
          <a:noFill/>
        </p:spPr>
        <p:txBody>
          <a:bodyPr vert="horz" lIns="91440" tIns="45720" rIns="91440" bIns="45720" rtlCol="0" anchor="ctr">
            <a:normAutofit fontScale="97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zh-TW" sz="3200" b="1" dirty="0" smtClean="0">
                <a:solidFill>
                  <a:schemeClr val="bg1"/>
                </a:solidFill>
                <a:effectLst>
                  <a:outerShdw blurRad="63500" algn="ctr" rotWithShape="0">
                    <a:prstClr val="black">
                      <a:alpha val="40000"/>
                    </a:prstClr>
                  </a:outerShdw>
                </a:effectLst>
                <a:latin typeface="+mn-ea"/>
                <a:ea typeface="+mn-ea"/>
                <a:cs typeface="+mj-cs"/>
              </a:rPr>
              <a:t>2013</a:t>
            </a:r>
            <a:r>
              <a:rPr kumimoji="0" lang="zh-TW" altLang="en-US" sz="3200" b="1" dirty="0" smtClean="0">
                <a:solidFill>
                  <a:schemeClr val="bg1"/>
                </a:solidFill>
                <a:effectLst>
                  <a:outerShdw blurRad="63500" algn="ctr" rotWithShape="0">
                    <a:prstClr val="black">
                      <a:alpha val="40000"/>
                    </a:prstClr>
                  </a:outerShdw>
                </a:effectLst>
                <a:latin typeface="+mn-ea"/>
                <a:ea typeface="+mn-ea"/>
                <a:cs typeface="+mj-cs"/>
              </a:rPr>
              <a:t>年３月</a:t>
            </a:r>
            <a:endParaRPr kumimoji="0" lang="zh-TW" altLang="en-US" sz="3200" b="1" i="0" u="none" strike="noStrike" kern="1200" cap="none" spc="0" normalizeH="0" baseline="0" noProof="0" dirty="0">
              <a:ln>
                <a:noFill/>
              </a:ln>
              <a:solidFill>
                <a:schemeClr val="bg1"/>
              </a:solidFill>
              <a:effectLst>
                <a:outerShdw blurRad="63500" algn="ctr" rotWithShape="0">
                  <a:prstClr val="black">
                    <a:alpha val="40000"/>
                  </a:prstClr>
                </a:outerShdw>
              </a:effectLst>
              <a:uLnTx/>
              <a:uFillTx/>
              <a:latin typeface="+mn-ea"/>
              <a:ea typeface="+mn-ea"/>
              <a:cs typeface="+mj-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9144000" cy="882336"/>
          </a:xfrm>
          <a:solidFill>
            <a:schemeClr val="accent1">
              <a:lumMod val="60000"/>
              <a:lumOff val="40000"/>
            </a:schemeClr>
          </a:solidFill>
        </p:spPr>
        <p:txBody>
          <a:bodyPr anchor="ctr">
            <a:normAutofit/>
          </a:bodyPr>
          <a:lstStyle/>
          <a:p>
            <a:pPr algn="ctr"/>
            <a:r>
              <a:rPr lang="zh-TW" altLang="en-US" sz="3200" b="1" dirty="0" smtClean="0">
                <a:solidFill>
                  <a:srgbClr val="0000FF"/>
                </a:solidFill>
              </a:rPr>
              <a:t>使用者登入</a:t>
            </a:r>
            <a:endParaRPr lang="zh-TW" altLang="en-US" sz="3200" b="1" dirty="0">
              <a:solidFill>
                <a:srgbClr val="0000FF"/>
              </a:solidFill>
            </a:endParaRPr>
          </a:p>
        </p:txBody>
      </p:sp>
      <p:sp>
        <p:nvSpPr>
          <p:cNvPr id="5" name="投影片編號版面配置區 4"/>
          <p:cNvSpPr>
            <a:spLocks noGrp="1"/>
          </p:cNvSpPr>
          <p:nvPr>
            <p:ph type="sldNum" sz="quarter" idx="15"/>
          </p:nvPr>
        </p:nvSpPr>
        <p:spPr/>
        <p:txBody>
          <a:bodyPr/>
          <a:lstStyle/>
          <a:p>
            <a:pPr>
              <a:defRPr/>
            </a:pPr>
            <a:endParaRPr lang="zh-TW" altLang="en-US" dirty="0"/>
          </a:p>
        </p:txBody>
      </p:sp>
      <p:graphicFrame>
        <p:nvGraphicFramePr>
          <p:cNvPr id="8" name="表格 7"/>
          <p:cNvGraphicFramePr>
            <a:graphicFrameLocks noGrp="1"/>
          </p:cNvGraphicFramePr>
          <p:nvPr/>
        </p:nvGraphicFramePr>
        <p:xfrm>
          <a:off x="899592" y="1916832"/>
          <a:ext cx="2952328" cy="3900365"/>
        </p:xfrm>
        <a:graphic>
          <a:graphicData uri="http://schemas.openxmlformats.org/drawingml/2006/table">
            <a:tbl>
              <a:tblPr firstRow="1" bandRow="1">
                <a:tableStyleId>{F2DE63D5-997A-4646-A377-4702673A728D}</a:tableStyleId>
              </a:tblPr>
              <a:tblGrid>
                <a:gridCol w="2952328"/>
              </a:tblGrid>
              <a:tr h="936104">
                <a:tc>
                  <a:txBody>
                    <a:bodyPr/>
                    <a:lstStyle/>
                    <a:p>
                      <a:pPr algn="ctr"/>
                      <a:r>
                        <a:rPr lang="zh-TW" altLang="en-US" sz="3600" dirty="0" smtClean="0"/>
                        <a:t>使用者名稱</a:t>
                      </a:r>
                      <a:endParaRPr lang="zh-TW" altLang="en-US" sz="3600" dirty="0"/>
                    </a:p>
                  </a:txBody>
                  <a:tcPr anchor="ctr"/>
                </a:tc>
              </a:tr>
              <a:tr h="2964261">
                <a:tc>
                  <a:txBody>
                    <a:bodyPr/>
                    <a:lstStyle/>
                    <a:p>
                      <a:pPr algn="ctr"/>
                      <a:r>
                        <a:rPr lang="zh-TW" altLang="en-US" sz="4800" dirty="0" smtClean="0"/>
                        <a:t>設施</a:t>
                      </a:r>
                      <a:endParaRPr lang="en-US" altLang="zh-TW" sz="4800" dirty="0" smtClean="0"/>
                    </a:p>
                    <a:p>
                      <a:pPr algn="ctr"/>
                      <a:r>
                        <a:rPr lang="zh-TW" altLang="en-US" sz="4800" dirty="0" smtClean="0"/>
                        <a:t>編號</a:t>
                      </a:r>
                      <a:endParaRPr lang="zh-TW" altLang="en-US" sz="4800" dirty="0"/>
                    </a:p>
                  </a:txBody>
                  <a:tcPr anchor="ctr"/>
                </a:tc>
              </a:tr>
            </a:tbl>
          </a:graphicData>
        </a:graphic>
      </p:graphicFrame>
      <p:graphicFrame>
        <p:nvGraphicFramePr>
          <p:cNvPr id="9" name="表格 8"/>
          <p:cNvGraphicFramePr>
            <a:graphicFrameLocks noGrp="1"/>
          </p:cNvGraphicFramePr>
          <p:nvPr/>
        </p:nvGraphicFramePr>
        <p:xfrm>
          <a:off x="4572000" y="1916833"/>
          <a:ext cx="4032448" cy="3960439"/>
        </p:xfrm>
        <a:graphic>
          <a:graphicData uri="http://schemas.openxmlformats.org/drawingml/2006/table">
            <a:tbl>
              <a:tblPr firstRow="1" bandRow="1">
                <a:tableStyleId>{5A111915-BE36-4E01-A7E5-04B1672EAD32}</a:tableStyleId>
              </a:tblPr>
              <a:tblGrid>
                <a:gridCol w="4032448"/>
              </a:tblGrid>
              <a:tr h="938878">
                <a:tc>
                  <a:txBody>
                    <a:bodyPr/>
                    <a:lstStyle/>
                    <a:p>
                      <a:pPr algn="ctr"/>
                      <a:r>
                        <a:rPr lang="zh-TW" altLang="en-US" sz="3600" dirty="0" smtClean="0"/>
                        <a:t>登入密碼</a:t>
                      </a:r>
                      <a:endParaRPr lang="zh-TW" altLang="en-US" sz="3600" dirty="0"/>
                    </a:p>
                  </a:txBody>
                  <a:tcPr anchor="ctr"/>
                </a:tc>
              </a:tr>
              <a:tr h="3021561">
                <a:tc>
                  <a:txBody>
                    <a:bodyPr/>
                    <a:lstStyle/>
                    <a:p>
                      <a:pPr algn="ctr">
                        <a:buFont typeface="Arial" pitchFamily="34" charset="0"/>
                        <a:buNone/>
                      </a:pPr>
                      <a:r>
                        <a:rPr lang="zh-TW" altLang="en-US" sz="3200" dirty="0" smtClean="0"/>
                        <a:t>衛生局提供初始</a:t>
                      </a:r>
                      <a:endParaRPr lang="en-US" altLang="zh-TW" sz="3200" dirty="0" smtClean="0"/>
                    </a:p>
                    <a:p>
                      <a:pPr algn="ctr">
                        <a:buFont typeface="Arial" pitchFamily="34" charset="0"/>
                        <a:buNone/>
                      </a:pPr>
                      <a:r>
                        <a:rPr lang="zh-TW" altLang="en-US" sz="3200" dirty="0" smtClean="0"/>
                        <a:t>登入密碼</a:t>
                      </a:r>
                      <a:endParaRPr lang="en-US" altLang="zh-TW" sz="3200" dirty="0" smtClean="0"/>
                    </a:p>
                    <a:p>
                      <a:pPr algn="l">
                        <a:buFont typeface="Arial" pitchFamily="34" charset="0"/>
                        <a:buNone/>
                      </a:pPr>
                      <a:endParaRPr lang="en-US" altLang="zh-TW" sz="3200" dirty="0" smtClean="0"/>
                    </a:p>
                    <a:p>
                      <a:pPr algn="l">
                        <a:buFont typeface="Arial" pitchFamily="34" charset="0"/>
                        <a:buNone/>
                      </a:pPr>
                      <a:r>
                        <a:rPr lang="zh-TW" altLang="en-US" sz="3200" dirty="0" smtClean="0"/>
                        <a:t>首次登入後需強制修改成用戶自設的密碼</a:t>
                      </a:r>
                      <a:endParaRPr lang="zh-TW" altLang="en-US" sz="3200" dirty="0"/>
                    </a:p>
                  </a:txBody>
                  <a:tcPr anchor="ctr"/>
                </a:tc>
              </a:tr>
            </a:tbl>
          </a:graphicData>
        </a:graphic>
      </p:graphicFrame>
      <p:cxnSp>
        <p:nvCxnSpPr>
          <p:cNvPr id="12" name="直線單箭頭接點 11"/>
          <p:cNvCxnSpPr/>
          <p:nvPr/>
        </p:nvCxnSpPr>
        <p:spPr>
          <a:xfrm>
            <a:off x="6588224" y="4149080"/>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b="1" dirty="0" smtClean="0"/>
              <a:t>工作坊內容</a:t>
            </a:r>
            <a:endParaRPr lang="zh-MO" altLang="en-US" sz="3600" b="1" dirty="0"/>
          </a:p>
        </p:txBody>
      </p:sp>
      <p:sp>
        <p:nvSpPr>
          <p:cNvPr id="3" name="內容版面配置區 2"/>
          <p:cNvSpPr>
            <a:spLocks noGrp="1"/>
          </p:cNvSpPr>
          <p:nvPr>
            <p:ph sz="quarter" idx="1"/>
          </p:nvPr>
        </p:nvSpPr>
        <p:spPr>
          <a:xfrm>
            <a:off x="395536" y="1844824"/>
            <a:ext cx="8229600" cy="4641379"/>
          </a:xfrm>
        </p:spPr>
        <p:txBody>
          <a:bodyPr/>
          <a:lstStyle/>
          <a:p>
            <a:pPr>
              <a:buFont typeface="Wingdings" pitchFamily="2" charset="2"/>
              <a:buChar char="Ø"/>
            </a:pPr>
            <a:r>
              <a:rPr lang="zh-TW" altLang="zh-MO" sz="2800" dirty="0"/>
              <a:t>防疫主任機制及其</a:t>
            </a:r>
            <a:r>
              <a:rPr lang="zh-TW" altLang="zh-MO" sz="2800" dirty="0" smtClean="0"/>
              <a:t>職責</a:t>
            </a:r>
            <a:endParaRPr lang="en-US" altLang="zh-TW" sz="2800" dirty="0" smtClean="0"/>
          </a:p>
          <a:p>
            <a:pPr>
              <a:buFont typeface="Wingdings" pitchFamily="2" charset="2"/>
              <a:buChar char="Ø"/>
            </a:pPr>
            <a:r>
              <a:rPr lang="zh-TW" altLang="en-US" sz="2800" dirty="0" smtClean="0"/>
              <a:t>輔助文件種類及其功能</a:t>
            </a:r>
            <a:endParaRPr lang="en-US" altLang="zh-TW" sz="2800" dirty="0"/>
          </a:p>
          <a:p>
            <a:pPr>
              <a:buFont typeface="Wingdings" pitchFamily="2" charset="2"/>
              <a:buChar char="Ø"/>
            </a:pPr>
            <a:r>
              <a:rPr lang="zh-TW" altLang="en-US" sz="2800" dirty="0" smtClean="0"/>
              <a:t>緊急應變計劃</a:t>
            </a:r>
            <a:r>
              <a:rPr lang="en-US" altLang="zh-TW" sz="2800" dirty="0" smtClean="0"/>
              <a:t>-</a:t>
            </a:r>
            <a:r>
              <a:rPr lang="zh-TW" altLang="en-US" sz="2800" dirty="0" smtClean="0"/>
              <a:t>重要元素</a:t>
            </a:r>
            <a:endParaRPr lang="en-US" altLang="zh-TW" sz="2800" dirty="0" smtClean="0"/>
          </a:p>
          <a:p>
            <a:pPr>
              <a:buFont typeface="Wingdings" pitchFamily="2" charset="2"/>
              <a:buChar char="Ø"/>
            </a:pPr>
            <a:r>
              <a:rPr lang="zh-TW" altLang="en-US" sz="2800" dirty="0" smtClean="0"/>
              <a:t>小組個案討論</a:t>
            </a:r>
            <a:endParaRPr lang="zh-MO" altLang="en-US" sz="2800" dirty="0"/>
          </a:p>
        </p:txBody>
      </p:sp>
    </p:spTree>
    <p:extLst>
      <p:ext uri="{BB962C8B-B14F-4D97-AF65-F5344CB8AC3E}">
        <p14:creationId xmlns:p14="http://schemas.microsoft.com/office/powerpoint/2010/main" xmlns="" val="120966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5"/>
          </p:nvPr>
        </p:nvSpPr>
        <p:spPr/>
        <p:txBody>
          <a:bodyPr/>
          <a:lstStyle/>
          <a:p>
            <a:pPr>
              <a:defRPr/>
            </a:pPr>
            <a:fld id="{7B2AA943-FD1C-42B9-8E77-7003E821BD31}" type="slidenum">
              <a:rPr lang="en-US" altLang="zh-TW" smtClean="0"/>
              <a:pPr>
                <a:defRPr/>
              </a:pPr>
              <a:t>20</a:t>
            </a:fld>
            <a:endParaRPr lang="en-US" altLang="en-US" dirty="0"/>
          </a:p>
        </p:txBody>
      </p:sp>
      <p:pic>
        <p:nvPicPr>
          <p:cNvPr id="49154" name="Picture 2"/>
          <p:cNvPicPr>
            <a:picLocks noGrp="1" noChangeAspect="1" noChangeArrowheads="1"/>
          </p:cNvPicPr>
          <p:nvPr>
            <p:ph sz="quarter" idx="1"/>
          </p:nvPr>
        </p:nvPicPr>
        <p:blipFill>
          <a:blip r:embed="rId2" cstate="print"/>
          <a:srcRect/>
          <a:stretch>
            <a:fillRect/>
          </a:stretch>
        </p:blipFill>
        <p:spPr bwMode="auto">
          <a:xfrm>
            <a:off x="0" y="1196752"/>
            <a:ext cx="9144000" cy="5256584"/>
          </a:xfrm>
          <a:prstGeom prst="rect">
            <a:avLst/>
          </a:prstGeom>
          <a:noFill/>
          <a:ln w="9525">
            <a:noFill/>
            <a:miter lim="800000"/>
            <a:headEnd/>
            <a:tailEnd/>
          </a:ln>
        </p:spPr>
      </p:pic>
      <p:sp>
        <p:nvSpPr>
          <p:cNvPr id="9" name="標題 1"/>
          <p:cNvSpPr txBox="1">
            <a:spLocks/>
          </p:cNvSpPr>
          <p:nvPr/>
        </p:nvSpPr>
        <p:spPr>
          <a:xfrm>
            <a:off x="0" y="332656"/>
            <a:ext cx="9144000" cy="792088"/>
          </a:xfrm>
          <a:prstGeom prst="rect">
            <a:avLst/>
          </a:prstGeom>
          <a:solidFill>
            <a:schemeClr val="accent1">
              <a:lumMod val="60000"/>
              <a:lumOff val="40000"/>
            </a:schemeClr>
          </a:solidFill>
        </p:spPr>
        <p:txBody>
          <a:bodyPr vert="horz" lIns="91440" tIns="45720" rIns="91440" bIns="45720" rtlCol="0" anchor="ctr">
            <a:normAutofit/>
          </a:bodyPr>
          <a:lstStyle/>
          <a:p>
            <a:pPr algn="ctr" fontAlgn="auto">
              <a:lnSpc>
                <a:spcPct val="90000"/>
              </a:lnSpc>
              <a:spcAft>
                <a:spcPts val="0"/>
              </a:spcAft>
            </a:pPr>
            <a:r>
              <a:rPr lang="en-US" altLang="zh-TW" sz="4000" b="1" dirty="0" smtClean="0">
                <a:solidFill>
                  <a:srgbClr val="0000FF"/>
                </a:solidFill>
              </a:rPr>
              <a:t>www.ssm.gov.mo/sfids</a:t>
            </a:r>
            <a:endParaRPr kumimoji="0" lang="zh-TW" altLang="en-US" sz="4000" b="1" i="0" u="none" strike="noStrike" kern="1200" cap="none" spc="0" normalizeH="0" baseline="0" noProof="0" dirty="0">
              <a:ln>
                <a:noFill/>
              </a:ln>
              <a:solidFill>
                <a:srgbClr val="0000FF"/>
              </a:solidFill>
              <a:effectLst/>
              <a:uLnTx/>
              <a:uFillTx/>
              <a:latin typeface="+mn-ea"/>
              <a:ea typeface="+mn-ea"/>
              <a:cs typeface="+mj-cs"/>
            </a:endParaRPr>
          </a:p>
        </p:txBody>
      </p:sp>
      <p:sp>
        <p:nvSpPr>
          <p:cNvPr id="10" name="橢圓 9"/>
          <p:cNvSpPr/>
          <p:nvPr/>
        </p:nvSpPr>
        <p:spPr>
          <a:xfrm>
            <a:off x="1403648" y="3212976"/>
            <a:ext cx="4500594" cy="178595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pPr>
              <a:defRPr/>
            </a:pPr>
            <a:r>
              <a:rPr lang="zh-TW" altLang="en-US" smtClean="0"/>
              <a:t>衛生局－學校傳染病定點監測計劃</a:t>
            </a:r>
            <a:endParaRPr lang="zh-TW" altLang="en-US"/>
          </a:p>
        </p:txBody>
      </p:sp>
      <p:sp>
        <p:nvSpPr>
          <p:cNvPr id="3" name="投影片編號版面配置區 2"/>
          <p:cNvSpPr>
            <a:spLocks noGrp="1"/>
          </p:cNvSpPr>
          <p:nvPr>
            <p:ph type="sldNum" sz="quarter" idx="12"/>
          </p:nvPr>
        </p:nvSpPr>
        <p:spPr/>
        <p:txBody>
          <a:bodyPr/>
          <a:lstStyle/>
          <a:p>
            <a:pPr>
              <a:defRPr/>
            </a:pPr>
            <a:fld id="{6EFDD1D9-EF1A-41B2-8B66-CCA9B18A8B8A}" type="slidenum">
              <a:rPr lang="en-US" altLang="zh-TW" smtClean="0"/>
              <a:pPr>
                <a:defRPr/>
              </a:pPr>
              <a:t>21</a:t>
            </a:fld>
            <a:endParaRPr lang="zh-TW" altLang="en-US" dirty="0"/>
          </a:p>
        </p:txBody>
      </p:sp>
      <p:pic>
        <p:nvPicPr>
          <p:cNvPr id="55298" name="Picture 2"/>
          <p:cNvPicPr>
            <a:picLocks noChangeAspect="1" noChangeArrowheads="1"/>
          </p:cNvPicPr>
          <p:nvPr/>
        </p:nvPicPr>
        <p:blipFill>
          <a:blip r:embed="rId2" cstate="print"/>
          <a:srcRect/>
          <a:stretch>
            <a:fillRect/>
          </a:stretch>
        </p:blipFill>
        <p:spPr bwMode="auto">
          <a:xfrm>
            <a:off x="0" y="742950"/>
            <a:ext cx="9143999" cy="5566370"/>
          </a:xfrm>
          <a:prstGeom prst="rect">
            <a:avLst/>
          </a:prstGeom>
          <a:noFill/>
          <a:ln w="9525">
            <a:noFill/>
            <a:miter lim="800000"/>
            <a:headEnd/>
            <a:tailEnd/>
          </a:ln>
        </p:spPr>
      </p:pic>
      <p:sp>
        <p:nvSpPr>
          <p:cNvPr id="5" name="文字方塊 4"/>
          <p:cNvSpPr txBox="1"/>
          <p:nvPr/>
        </p:nvSpPr>
        <p:spPr>
          <a:xfrm>
            <a:off x="3995936" y="4653136"/>
            <a:ext cx="4500594" cy="584775"/>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zh-TW" altLang="en-US" sz="3200" b="1" dirty="0" smtClean="0">
                <a:solidFill>
                  <a:schemeClr val="tx1">
                    <a:lumMod val="50000"/>
                  </a:schemeClr>
                </a:solidFill>
                <a:latin typeface="微軟正黑體" pitchFamily="34" charset="-120"/>
                <a:ea typeface="微軟正黑體" pitchFamily="34" charset="-120"/>
              </a:rPr>
              <a:t>當日未能填報原因</a:t>
            </a:r>
            <a:endParaRPr lang="zh-TW" altLang="en-US" sz="3200" b="1" dirty="0">
              <a:solidFill>
                <a:schemeClr val="tx1">
                  <a:lumMod val="50000"/>
                </a:schemeClr>
              </a:solidFill>
              <a:latin typeface="微軟正黑體" pitchFamily="34" charset="-120"/>
              <a:ea typeface="微軟正黑體" pitchFamily="34" charset="-120"/>
            </a:endParaRPr>
          </a:p>
        </p:txBody>
      </p:sp>
      <p:sp>
        <p:nvSpPr>
          <p:cNvPr id="8" name="圓角矩形 7"/>
          <p:cNvSpPr/>
          <p:nvPr/>
        </p:nvSpPr>
        <p:spPr>
          <a:xfrm>
            <a:off x="3779912" y="3429000"/>
            <a:ext cx="936104" cy="57036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8028384" y="3501008"/>
            <a:ext cx="936104" cy="570364"/>
          </a:xfrm>
          <a:prstGeom prst="roundRect">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rot="5400000" flipH="1" flipV="1">
            <a:off x="8139185" y="4326311"/>
            <a:ext cx="500066"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rot="5400000" flipH="1" flipV="1">
            <a:off x="4034729" y="4326311"/>
            <a:ext cx="500066"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9144000" cy="882336"/>
          </a:xfrm>
          <a:solidFill>
            <a:schemeClr val="accent1">
              <a:lumMod val="60000"/>
              <a:lumOff val="40000"/>
            </a:schemeClr>
          </a:solidFill>
        </p:spPr>
        <p:txBody>
          <a:bodyPr anchor="ctr"/>
          <a:lstStyle/>
          <a:p>
            <a:pPr algn="ctr"/>
            <a:r>
              <a:rPr lang="zh-TW" altLang="en-US" b="1" dirty="0" smtClean="0">
                <a:solidFill>
                  <a:schemeClr val="bg1"/>
                </a:solidFill>
              </a:rPr>
              <a:t>網上填報系統特點</a:t>
            </a:r>
            <a:endParaRPr lang="zh-TW" altLang="en-US" b="1" dirty="0">
              <a:solidFill>
                <a:schemeClr val="bg1"/>
              </a:solidFill>
            </a:endParaRPr>
          </a:p>
        </p:txBody>
      </p:sp>
      <p:sp>
        <p:nvSpPr>
          <p:cNvPr id="3" name="內容版面配置區 2"/>
          <p:cNvSpPr>
            <a:spLocks noGrp="1"/>
          </p:cNvSpPr>
          <p:nvPr>
            <p:ph sz="quarter" idx="1"/>
          </p:nvPr>
        </p:nvSpPr>
        <p:spPr>
          <a:xfrm>
            <a:off x="683568" y="1988840"/>
            <a:ext cx="7929618" cy="4392488"/>
          </a:xfrm>
        </p:spPr>
        <p:txBody>
          <a:bodyPr>
            <a:normAutofit/>
          </a:bodyPr>
          <a:lstStyle/>
          <a:p>
            <a:pPr fontAlgn="auto">
              <a:spcAft>
                <a:spcPts val="0"/>
              </a:spcAft>
              <a:buNone/>
              <a:defRPr/>
            </a:pPr>
            <a:r>
              <a:rPr lang="zh-TW" altLang="en-US" sz="3200" b="1" dirty="0" smtClean="0">
                <a:solidFill>
                  <a:srgbClr val="0033CC"/>
                </a:solidFill>
              </a:rPr>
              <a:t>目的</a:t>
            </a:r>
          </a:p>
          <a:p>
            <a:pPr lvl="1">
              <a:defRPr/>
            </a:pPr>
            <a:r>
              <a:rPr lang="zh-TW" altLang="en-US" sz="2400" b="1" dirty="0" smtClean="0"/>
              <a:t>通過對社會住宿設施進行傳染病症狀的主動監測</a:t>
            </a:r>
          </a:p>
          <a:p>
            <a:pPr lvl="1">
              <a:defRPr/>
            </a:pPr>
            <a:r>
              <a:rPr lang="zh-TW" altLang="en-US" sz="2400" b="1" dirty="0" smtClean="0"/>
              <a:t>早期發現社區內傳染病爆發</a:t>
            </a:r>
            <a:endParaRPr lang="en-US" altLang="zh-TW" sz="2400" b="1" dirty="0" smtClean="0"/>
          </a:p>
          <a:p>
            <a:pPr lvl="1">
              <a:defRPr/>
            </a:pPr>
            <a:endParaRPr lang="zh-TW" altLang="en-US" sz="2400" b="1" dirty="0" smtClean="0"/>
          </a:p>
          <a:p>
            <a:pPr>
              <a:buNone/>
            </a:pPr>
            <a:r>
              <a:rPr lang="zh-TW" altLang="en-US" sz="3200" b="1" dirty="0" smtClean="0">
                <a:solidFill>
                  <a:srgbClr val="0033CC"/>
                </a:solidFill>
              </a:rPr>
              <a:t>特點</a:t>
            </a:r>
            <a:endParaRPr lang="en-US" altLang="zh-TW" sz="3200" b="1" dirty="0" smtClean="0">
              <a:solidFill>
                <a:srgbClr val="0033CC"/>
              </a:solidFill>
            </a:endParaRPr>
          </a:p>
          <a:p>
            <a:r>
              <a:rPr lang="zh-TW" altLang="en-US" dirty="0" smtClean="0"/>
              <a:t>資料收集更快速、準確</a:t>
            </a:r>
            <a:endParaRPr lang="en-US" altLang="zh-TW" dirty="0" smtClean="0"/>
          </a:p>
          <a:p>
            <a:r>
              <a:rPr lang="zh-TW" altLang="en-US" dirty="0" smtClean="0"/>
              <a:t>容易查閱過往的資料</a:t>
            </a:r>
            <a:endParaRPr lang="en-US" altLang="zh-TW" dirty="0" smtClean="0"/>
          </a:p>
          <a:p>
            <a:r>
              <a:rPr lang="zh-TW" altLang="en-US" dirty="0" smtClean="0"/>
              <a:t>每間設施可以查閱 </a:t>
            </a:r>
            <a:r>
              <a:rPr lang="en-US" altLang="zh-TW" sz="3200" b="1" dirty="0" smtClean="0">
                <a:solidFill>
                  <a:srgbClr val="008000"/>
                </a:solidFill>
              </a:rPr>
              <a:t>“</a:t>
            </a:r>
            <a:r>
              <a:rPr lang="zh-TW" altLang="en-US" sz="3200" b="1" dirty="0" smtClean="0">
                <a:solidFill>
                  <a:srgbClr val="008000"/>
                </a:solidFill>
              </a:rPr>
              <a:t>本設施每周監測結果</a:t>
            </a:r>
            <a:r>
              <a:rPr lang="en-US" altLang="zh-TW" sz="3200" b="1" dirty="0" smtClean="0">
                <a:solidFill>
                  <a:srgbClr val="008000"/>
                </a:solidFill>
              </a:rPr>
              <a:t>”</a:t>
            </a:r>
          </a:p>
          <a:p>
            <a:r>
              <a:rPr lang="zh-TW" altLang="en-US" dirty="0" smtClean="0"/>
              <a:t>隨時自行修改每周通報資料</a:t>
            </a:r>
            <a:endParaRPr lang="en-US" altLang="zh-TW" dirty="0" smtClean="0"/>
          </a:p>
          <a:p>
            <a:pPr fontAlgn="auto">
              <a:spcAft>
                <a:spcPts val="0"/>
              </a:spcAft>
              <a:buNone/>
              <a:defRPr/>
            </a:pPr>
            <a:endParaRPr lang="en-US" altLang="zh-TW" sz="3200" b="1" dirty="0" smtClean="0">
              <a:solidFill>
                <a:srgbClr val="0033CC"/>
              </a:solidFill>
            </a:endParaRPr>
          </a:p>
          <a:p>
            <a:endParaRPr lang="en-US" altLang="zh-TW" sz="3200" b="1" dirty="0" smtClean="0">
              <a:solidFill>
                <a:srgbClr val="008000"/>
              </a:solidFill>
            </a:endParaRPr>
          </a:p>
        </p:txBody>
      </p:sp>
      <p:sp>
        <p:nvSpPr>
          <p:cNvPr id="5" name="投影片編號版面配置區 4"/>
          <p:cNvSpPr>
            <a:spLocks noGrp="1"/>
          </p:cNvSpPr>
          <p:nvPr>
            <p:ph type="sldNum" sz="quarter" idx="15"/>
          </p:nvPr>
        </p:nvSpPr>
        <p:spPr/>
        <p:txBody>
          <a:bodyPr/>
          <a:lstStyle/>
          <a:p>
            <a:pPr>
              <a:defRPr/>
            </a:pPr>
            <a:endParaRPr lang="zh-TW" altLang="en-US" dirty="0"/>
          </a:p>
        </p:txBody>
      </p:sp>
      <p:sp>
        <p:nvSpPr>
          <p:cNvPr id="6" name="標題 1"/>
          <p:cNvSpPr txBox="1">
            <a:spLocks/>
          </p:cNvSpPr>
          <p:nvPr/>
        </p:nvSpPr>
        <p:spPr>
          <a:xfrm>
            <a:off x="0" y="188640"/>
            <a:ext cx="9144000" cy="1143008"/>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vert="horz" anchor="ctr">
            <a:normAutofit/>
          </a:bodyPr>
          <a:lstStyle/>
          <a:p>
            <a:pPr marL="0" marR="0" lvl="0" indent="0" defTabSz="914400" rtl="0" eaLnBrk="1" fontAlgn="ctr" latinLnBrk="0" hangingPunct="1">
              <a:lnSpc>
                <a:spcPct val="100000"/>
              </a:lnSpc>
              <a:spcBef>
                <a:spcPct val="0"/>
              </a:spcBef>
              <a:spcAft>
                <a:spcPts val="0"/>
              </a:spcAft>
              <a:buClrTx/>
              <a:buSzTx/>
              <a:buFontTx/>
              <a:buNone/>
              <a:tabLst/>
              <a:defRPr/>
            </a:pPr>
            <a:r>
              <a:rPr kumimoji="0" lang="zh-TW" altLang="en-US" sz="3200" b="1" i="0" u="none" strike="noStrike" kern="1200" cap="small" spc="0" normalizeH="0" baseline="0" noProof="0" dirty="0" smtClean="0">
                <a:ln>
                  <a:noFill/>
                </a:ln>
                <a:solidFill>
                  <a:srgbClr val="0000FF"/>
                </a:solidFill>
                <a:effectLst/>
                <a:uLnTx/>
                <a:uFillTx/>
                <a:latin typeface="微軟正黑體" pitchFamily="34" charset="-120"/>
                <a:ea typeface="微軟正黑體" pitchFamily="34" charset="-120"/>
                <a:cs typeface="+mn-cs"/>
              </a:rPr>
              <a:t>網上填報系統特點及目的</a:t>
            </a:r>
            <a:endParaRPr kumimoji="0" lang="zh-TW" altLang="en-US" sz="3200" b="1" i="0" u="none" strike="noStrike" kern="1200" cap="small" spc="0" normalizeH="0" baseline="0" noProof="0" dirty="0">
              <a:ln>
                <a:noFill/>
              </a:ln>
              <a:solidFill>
                <a:srgbClr val="0000FF"/>
              </a:solidFill>
              <a:effectLst/>
              <a:uLnTx/>
              <a:uFillTx/>
              <a:latin typeface="微軟正黑體" pitchFamily="34" charset="-120"/>
              <a:ea typeface="微軟正黑體" pitchFamily="34" charset="-120"/>
              <a:cs typeface="+mn-cs"/>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5"/>
          </p:nvPr>
        </p:nvSpPr>
        <p:spPr/>
        <p:txBody>
          <a:bodyPr/>
          <a:lstStyle/>
          <a:p>
            <a:pPr>
              <a:defRPr/>
            </a:pPr>
            <a:endParaRPr lang="zh-TW" altLang="en-US" dirty="0"/>
          </a:p>
        </p:txBody>
      </p:sp>
      <p:pic>
        <p:nvPicPr>
          <p:cNvPr id="4098" name="Picture 2"/>
          <p:cNvPicPr>
            <a:picLocks noChangeAspect="1" noChangeArrowheads="1"/>
          </p:cNvPicPr>
          <p:nvPr/>
        </p:nvPicPr>
        <p:blipFill>
          <a:blip r:embed="rId2" cstate="print"/>
          <a:srcRect/>
          <a:stretch>
            <a:fillRect/>
          </a:stretch>
        </p:blipFill>
        <p:spPr bwMode="auto">
          <a:xfrm>
            <a:off x="0" y="-243408"/>
            <a:ext cx="7380312" cy="4585591"/>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3" cstate="print"/>
          <a:srcRect/>
          <a:stretch>
            <a:fillRect/>
          </a:stretch>
        </p:blipFill>
        <p:spPr bwMode="auto">
          <a:xfrm>
            <a:off x="0" y="4005064"/>
            <a:ext cx="7308304" cy="3221104"/>
          </a:xfrm>
          <a:prstGeom prst="rect">
            <a:avLst/>
          </a:prstGeom>
          <a:noFill/>
          <a:ln w="9525">
            <a:noFill/>
            <a:miter lim="800000"/>
            <a:headEnd/>
            <a:tailEnd/>
          </a:ln>
        </p:spPr>
      </p:pic>
      <p:sp>
        <p:nvSpPr>
          <p:cNvPr id="8" name="橢圓 7"/>
          <p:cNvSpPr/>
          <p:nvPr/>
        </p:nvSpPr>
        <p:spPr>
          <a:xfrm>
            <a:off x="1691680" y="332656"/>
            <a:ext cx="1428760" cy="714380"/>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各樣輔助文件及其功能</a:t>
            </a:r>
            <a:endParaRPr lang="zh-TW" altLang="en-US" dirty="0"/>
          </a:p>
        </p:txBody>
      </p:sp>
      <p:sp>
        <p:nvSpPr>
          <p:cNvPr id="3" name="內容版面配置區 2"/>
          <p:cNvSpPr>
            <a:spLocks noGrp="1"/>
          </p:cNvSpPr>
          <p:nvPr>
            <p:ph sz="quarter" idx="1"/>
          </p:nvPr>
        </p:nvSpPr>
        <p:spPr/>
        <p:txBody>
          <a:bodyPr/>
          <a:lstStyle/>
          <a:p>
            <a:r>
              <a:rPr lang="zh-TW" altLang="en-US" dirty="0" smtClean="0"/>
              <a:t>社會服務設施傳染病監測表</a:t>
            </a:r>
            <a:endParaRPr lang="en-US" altLang="zh-TW" dirty="0" smtClean="0"/>
          </a:p>
          <a:p>
            <a:r>
              <a:rPr lang="zh-TW" altLang="en-US" dirty="0" smtClean="0"/>
              <a:t>社會住宿設施傳染病定點監測 </a:t>
            </a:r>
            <a:r>
              <a:rPr lang="en-US" altLang="zh-TW" dirty="0" smtClean="0"/>
              <a:t>–</a:t>
            </a:r>
            <a:r>
              <a:rPr lang="zh-TW" altLang="en-US" dirty="0" smtClean="0"/>
              <a:t> 網上填報系統</a:t>
            </a:r>
            <a:endParaRPr lang="en-US" altLang="zh-TW" dirty="0" smtClean="0"/>
          </a:p>
          <a:p>
            <a:r>
              <a:rPr lang="zh-TW" altLang="en-US" dirty="0" smtClean="0"/>
              <a:t>社會服務設施傳染病集體不適通報表</a:t>
            </a:r>
            <a:endParaRPr lang="en-US" altLang="zh-TW" dirty="0" smtClean="0"/>
          </a:p>
          <a:p>
            <a:r>
              <a:rPr lang="zh-TW" altLang="en-US" dirty="0" smtClean="0"/>
              <a:t>社會服務設施預防傳染病工作自我檢視記錄表</a:t>
            </a:r>
            <a:r>
              <a:rPr lang="en-US" altLang="zh-TW" dirty="0" smtClean="0"/>
              <a:t>(</a:t>
            </a:r>
            <a:r>
              <a:rPr lang="zh-TW" altLang="en-US" dirty="0" smtClean="0"/>
              <a:t>住宿</a:t>
            </a:r>
            <a:r>
              <a:rPr lang="en-US" altLang="zh-TW" dirty="0" smtClean="0"/>
              <a:t>/</a:t>
            </a:r>
            <a:r>
              <a:rPr lang="zh-TW" altLang="en-US" dirty="0" smtClean="0"/>
              <a:t>非住宿設施</a:t>
            </a:r>
            <a:r>
              <a:rPr lang="en-US" altLang="zh-TW" dirty="0" smtClean="0"/>
              <a:t>)</a:t>
            </a:r>
          </a:p>
          <a:p>
            <a:endParaRPr lang="en-US" altLang="zh-TW"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各樣輔助文件及其功能</a:t>
            </a:r>
            <a:endParaRPr lang="zh-TW" altLang="en-US" dirty="0"/>
          </a:p>
        </p:txBody>
      </p:sp>
      <p:sp>
        <p:nvSpPr>
          <p:cNvPr id="3" name="內容版面配置區 2"/>
          <p:cNvSpPr>
            <a:spLocks noGrp="1"/>
          </p:cNvSpPr>
          <p:nvPr>
            <p:ph sz="quarter" idx="1"/>
          </p:nvPr>
        </p:nvSpPr>
        <p:spPr/>
        <p:txBody>
          <a:bodyPr/>
          <a:lstStyle/>
          <a:p>
            <a:r>
              <a:rPr lang="zh-TW" altLang="en-US" dirty="0" smtClean="0"/>
              <a:t>社會服務設施傳染病監測表</a:t>
            </a:r>
            <a:endParaRPr lang="en-US" altLang="zh-TW" dirty="0" smtClean="0"/>
          </a:p>
          <a:p>
            <a:r>
              <a:rPr lang="zh-TW" altLang="en-US" dirty="0" smtClean="0"/>
              <a:t>社會住宿設施傳染病定點監測 </a:t>
            </a:r>
            <a:r>
              <a:rPr lang="en-US" altLang="zh-TW" dirty="0" smtClean="0"/>
              <a:t>–</a:t>
            </a:r>
            <a:r>
              <a:rPr lang="zh-TW" altLang="en-US" dirty="0" smtClean="0"/>
              <a:t> 網上填報系統</a:t>
            </a:r>
            <a:endParaRPr lang="en-US" altLang="zh-TW" dirty="0" smtClean="0"/>
          </a:p>
          <a:p>
            <a:r>
              <a:rPr lang="zh-TW" altLang="en-US" dirty="0" smtClean="0"/>
              <a:t>社會服務設施傳染病集體不適通報表</a:t>
            </a:r>
            <a:endParaRPr lang="en-US" altLang="zh-TW" dirty="0" smtClean="0"/>
          </a:p>
          <a:p>
            <a:r>
              <a:rPr lang="zh-TW" altLang="en-US" dirty="0" smtClean="0"/>
              <a:t>社會服務設施預防傳染病工作自我檢視記錄表</a:t>
            </a:r>
            <a:r>
              <a:rPr lang="en-US" altLang="zh-TW" dirty="0" smtClean="0"/>
              <a:t>(</a:t>
            </a:r>
            <a:r>
              <a:rPr lang="zh-TW" altLang="en-US" dirty="0" smtClean="0"/>
              <a:t>住宿</a:t>
            </a:r>
            <a:r>
              <a:rPr lang="en-US" altLang="zh-TW" dirty="0" smtClean="0"/>
              <a:t>/</a:t>
            </a:r>
            <a:r>
              <a:rPr lang="zh-TW" altLang="en-US" dirty="0" smtClean="0"/>
              <a:t>非住宿設施</a:t>
            </a:r>
            <a:r>
              <a:rPr lang="en-US" altLang="zh-TW" dirty="0" smtClean="0"/>
              <a:t>)</a:t>
            </a:r>
          </a:p>
          <a:p>
            <a:endParaRPr lang="en-US" altLang="zh-TW"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5" name="內容版面配置區 4"/>
          <p:cNvSpPr>
            <a:spLocks noGrp="1"/>
          </p:cNvSpPr>
          <p:nvPr>
            <p:ph sz="quarter" idx="1"/>
          </p:nvPr>
        </p:nvSpPr>
        <p:spPr/>
        <p:txBody>
          <a:bodyPr/>
          <a:lstStyle/>
          <a:p>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lstStyle/>
          <a:p>
            <a:endParaRPr lang="zh-TW" altLang="en-US"/>
          </a:p>
        </p:txBody>
      </p:sp>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sz="quarter" idx="1"/>
          </p:nvPr>
        </p:nvSpPr>
        <p:spPr/>
        <p:txBody>
          <a:bodyPr/>
          <a:lstStyle/>
          <a:p>
            <a:endParaRPr lang="zh-TW" altLang="en-US"/>
          </a:p>
        </p:txBody>
      </p:sp>
      <p:pic>
        <p:nvPicPr>
          <p:cNvPr id="410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95736" y="1988840"/>
            <a:ext cx="6172200" cy="1894362"/>
          </a:xfrm>
        </p:spPr>
        <p:txBody>
          <a:bodyPr/>
          <a:lstStyle/>
          <a:p>
            <a:r>
              <a:rPr lang="zh-TW" altLang="zh-MO" sz="4400" dirty="0"/>
              <a:t>防疫主任機制及其職責</a:t>
            </a:r>
            <a:r>
              <a:rPr lang="en-US" altLang="zh-TW" sz="3200" dirty="0"/>
              <a:t/>
            </a:r>
            <a:br>
              <a:rPr lang="en-US" altLang="zh-TW" sz="3200" dirty="0"/>
            </a:br>
            <a:endParaRPr lang="zh-MO" altLang="en-US" dirty="0"/>
          </a:p>
        </p:txBody>
      </p:sp>
    </p:spTree>
    <p:extLst>
      <p:ext uri="{BB962C8B-B14F-4D97-AF65-F5344CB8AC3E}">
        <p14:creationId xmlns:p14="http://schemas.microsoft.com/office/powerpoint/2010/main" xmlns="" val="667894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7" name="內容版面配置區 6"/>
          <p:cNvSpPr>
            <a:spLocks noGrp="1"/>
          </p:cNvSpPr>
          <p:nvPr>
            <p:ph sz="quarter" idx="1"/>
          </p:nvPr>
        </p:nvSpPr>
        <p:spPr/>
        <p:txBody>
          <a:bodyPr/>
          <a:lstStyle/>
          <a:p>
            <a:endParaRPr lang="zh-TW" altLang="en-US"/>
          </a:p>
        </p:txBody>
      </p:sp>
      <p:pic>
        <p:nvPicPr>
          <p:cNvPr id="512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社工局網頁</a:t>
            </a:r>
            <a:endParaRPr lang="zh-TW" alt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078106" y="1600200"/>
            <a:ext cx="6225788"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000" b="1" dirty="0" smtClean="0"/>
              <a:t>查詢、支援</a:t>
            </a:r>
            <a:endParaRPr lang="zh-MO" altLang="en-US" sz="4000" b="1" dirty="0"/>
          </a:p>
        </p:txBody>
      </p:sp>
      <p:sp>
        <p:nvSpPr>
          <p:cNvPr id="4" name="內容版面配置區 2"/>
          <p:cNvSpPr>
            <a:spLocks noGrp="1"/>
          </p:cNvSpPr>
          <p:nvPr>
            <p:ph sz="quarter" idx="1"/>
          </p:nvPr>
        </p:nvSpPr>
        <p:spPr>
          <a:xfrm>
            <a:off x="395536" y="2147168"/>
            <a:ext cx="7467600" cy="4873752"/>
          </a:xfrm>
        </p:spPr>
        <p:txBody>
          <a:bodyPr/>
          <a:lstStyle/>
          <a:p>
            <a:pPr eaLnBrk="1" hangingPunct="1">
              <a:lnSpc>
                <a:spcPct val="90000"/>
              </a:lnSpc>
              <a:buFont typeface="Wingdings 2" pitchFamily="18" charset="2"/>
              <a:buNone/>
            </a:pPr>
            <a:r>
              <a:rPr lang="zh-TW" altLang="en-US" b="1" dirty="0" smtClean="0">
                <a:solidFill>
                  <a:srgbClr val="000000"/>
                </a:solidFill>
                <a:latin typeface="+mn-ea"/>
              </a:rPr>
              <a:t>                  衛生局 </a:t>
            </a:r>
          </a:p>
          <a:p>
            <a:pPr eaLnBrk="1" hangingPunct="1">
              <a:lnSpc>
                <a:spcPct val="90000"/>
              </a:lnSpc>
              <a:buFont typeface="Wingdings 2" pitchFamily="18" charset="2"/>
              <a:buNone/>
            </a:pPr>
            <a:r>
              <a:rPr lang="zh-TW" altLang="en-US" b="1" dirty="0" smtClean="0">
                <a:solidFill>
                  <a:srgbClr val="000000"/>
                </a:solidFill>
                <a:latin typeface="+mn-ea"/>
              </a:rPr>
              <a:t>疾病預防控制中心 </a:t>
            </a:r>
          </a:p>
          <a:p>
            <a:pPr eaLnBrk="1" hangingPunct="1">
              <a:lnSpc>
                <a:spcPct val="90000"/>
              </a:lnSpc>
              <a:buFont typeface="Wingdings 2" pitchFamily="18" charset="2"/>
              <a:buNone/>
            </a:pPr>
            <a:r>
              <a:rPr lang="zh-TW" altLang="en-US" dirty="0" smtClean="0">
                <a:solidFill>
                  <a:srgbClr val="000000"/>
                </a:solidFill>
                <a:latin typeface="+mn-ea"/>
              </a:rPr>
              <a:t>     電話</a:t>
            </a:r>
            <a:r>
              <a:rPr lang="en-US" altLang="zh-TW" dirty="0" smtClean="0">
                <a:solidFill>
                  <a:srgbClr val="000000"/>
                </a:solidFill>
                <a:latin typeface="+mn-ea"/>
              </a:rPr>
              <a:t>﹕28533525 </a:t>
            </a:r>
          </a:p>
          <a:p>
            <a:pPr eaLnBrk="1" hangingPunct="1">
              <a:lnSpc>
                <a:spcPct val="90000"/>
              </a:lnSpc>
              <a:buFont typeface="Wingdings 2" pitchFamily="18" charset="2"/>
              <a:buNone/>
            </a:pPr>
            <a:r>
              <a:rPr lang="en-US" altLang="zh-TW" dirty="0" smtClean="0">
                <a:solidFill>
                  <a:srgbClr val="000000"/>
                </a:solidFill>
                <a:latin typeface="+mn-ea"/>
              </a:rPr>
              <a:t>     </a:t>
            </a:r>
            <a:r>
              <a:rPr lang="zh-TW" altLang="en-US" dirty="0" smtClean="0">
                <a:solidFill>
                  <a:srgbClr val="000000"/>
                </a:solidFill>
                <a:latin typeface="+mn-ea"/>
              </a:rPr>
              <a:t>傳真</a:t>
            </a:r>
            <a:r>
              <a:rPr lang="en-US" altLang="zh-TW" dirty="0" smtClean="0">
                <a:solidFill>
                  <a:srgbClr val="000000"/>
                </a:solidFill>
                <a:latin typeface="+mn-ea"/>
              </a:rPr>
              <a:t>﹕28533524 </a:t>
            </a:r>
            <a:r>
              <a:rPr lang="en-US" altLang="zh-TW" dirty="0" smtClean="0">
                <a:latin typeface="+mn-ea"/>
              </a:rPr>
              <a:t> </a:t>
            </a:r>
          </a:p>
          <a:p>
            <a:pPr eaLnBrk="1" hangingPunct="1">
              <a:lnSpc>
                <a:spcPct val="90000"/>
              </a:lnSpc>
              <a:buFont typeface="Wingdings 2" pitchFamily="18" charset="2"/>
              <a:buNone/>
            </a:pPr>
            <a:r>
              <a:rPr lang="en-US" altLang="zh-TW" b="1" dirty="0" smtClean="0">
                <a:solidFill>
                  <a:srgbClr val="000000"/>
                </a:solidFill>
                <a:latin typeface="Times New Roman" pitchFamily="18" charset="0"/>
              </a:rPr>
              <a:t>                                                 </a:t>
            </a:r>
          </a:p>
          <a:p>
            <a:pPr eaLnBrk="1" hangingPunct="1">
              <a:lnSpc>
                <a:spcPct val="90000"/>
              </a:lnSpc>
              <a:buFont typeface="Wingdings 2" pitchFamily="18" charset="2"/>
              <a:buNone/>
            </a:pPr>
            <a:r>
              <a:rPr lang="zh-TW" altLang="en-US" b="1" dirty="0" smtClean="0">
                <a:solidFill>
                  <a:srgbClr val="000000"/>
                </a:solidFill>
                <a:latin typeface="Times New Roman" pitchFamily="18" charset="0"/>
              </a:rPr>
              <a:t>                                                                      </a:t>
            </a:r>
            <a:r>
              <a:rPr lang="en-US" altLang="zh-TW" b="1" dirty="0" smtClean="0">
                <a:solidFill>
                  <a:srgbClr val="000000"/>
                </a:solidFill>
                <a:latin typeface="Times New Roman" pitchFamily="18" charset="0"/>
              </a:rPr>
              <a:t> </a:t>
            </a:r>
            <a:r>
              <a:rPr lang="zh-TW" altLang="en-US" b="1" dirty="0" smtClean="0">
                <a:solidFill>
                  <a:srgbClr val="000000"/>
                </a:solidFill>
                <a:latin typeface="+mn-ea"/>
              </a:rPr>
              <a:t>社會工作局</a:t>
            </a:r>
            <a:r>
              <a:rPr lang="zh-TW" altLang="en-US" dirty="0" smtClean="0">
                <a:latin typeface="+mn-ea"/>
              </a:rPr>
              <a:t> </a:t>
            </a:r>
          </a:p>
          <a:p>
            <a:pPr eaLnBrk="1" hangingPunct="1">
              <a:lnSpc>
                <a:spcPct val="90000"/>
              </a:lnSpc>
              <a:buFont typeface="Wingdings 2" pitchFamily="18" charset="2"/>
              <a:buNone/>
            </a:pPr>
            <a:r>
              <a:rPr lang="zh-TW" altLang="en-US" dirty="0" smtClean="0">
                <a:solidFill>
                  <a:srgbClr val="000000"/>
                </a:solidFill>
                <a:latin typeface="+mn-ea"/>
              </a:rPr>
              <a:t>                                                   </a:t>
            </a:r>
            <a:r>
              <a:rPr lang="zh-TW" altLang="en-US" b="1" dirty="0" smtClean="0">
                <a:solidFill>
                  <a:srgbClr val="000000"/>
                </a:solidFill>
                <a:latin typeface="+mn-ea"/>
              </a:rPr>
              <a:t>社會設施管理暨准照處</a:t>
            </a:r>
          </a:p>
          <a:p>
            <a:pPr eaLnBrk="1" hangingPunct="1">
              <a:lnSpc>
                <a:spcPct val="90000"/>
              </a:lnSpc>
              <a:buFont typeface="Wingdings 2" pitchFamily="18" charset="2"/>
              <a:buNone/>
            </a:pPr>
            <a:r>
              <a:rPr lang="zh-TW" altLang="en-US" dirty="0" smtClean="0">
                <a:solidFill>
                  <a:srgbClr val="000000"/>
                </a:solidFill>
                <a:latin typeface="+mn-ea"/>
              </a:rPr>
              <a:t>                                                               電話</a:t>
            </a:r>
            <a:r>
              <a:rPr lang="en-US" altLang="zh-TW" dirty="0" smtClean="0">
                <a:solidFill>
                  <a:srgbClr val="000000"/>
                </a:solidFill>
                <a:latin typeface="+mn-ea"/>
              </a:rPr>
              <a:t>:</a:t>
            </a:r>
            <a:r>
              <a:rPr lang="en-US" altLang="zh-TW" dirty="0" smtClean="0">
                <a:latin typeface="+mn-ea"/>
              </a:rPr>
              <a:t>  8</a:t>
            </a:r>
            <a:r>
              <a:rPr lang="en-US" altLang="zh-TW" dirty="0" smtClean="0">
                <a:solidFill>
                  <a:srgbClr val="000000"/>
                </a:solidFill>
                <a:latin typeface="+mn-ea"/>
              </a:rPr>
              <a:t>3997801</a:t>
            </a:r>
          </a:p>
          <a:p>
            <a:pPr eaLnBrk="1" hangingPunct="1">
              <a:lnSpc>
                <a:spcPct val="90000"/>
              </a:lnSpc>
              <a:buFont typeface="Wingdings 2" pitchFamily="18" charset="2"/>
              <a:buNone/>
            </a:pPr>
            <a:r>
              <a:rPr lang="zh-TW" altLang="en-US" dirty="0" smtClean="0">
                <a:solidFill>
                  <a:srgbClr val="000000"/>
                </a:solidFill>
                <a:latin typeface="+mn-ea"/>
              </a:rPr>
              <a:t>                                                          緊急電話</a:t>
            </a:r>
            <a:r>
              <a:rPr lang="en-US" altLang="zh-TW" dirty="0" smtClean="0">
                <a:solidFill>
                  <a:srgbClr val="000000"/>
                </a:solidFill>
                <a:latin typeface="+mn-ea"/>
              </a:rPr>
              <a:t>:66861588</a:t>
            </a:r>
            <a:endParaRPr lang="en-US" altLang="zh-TW" dirty="0" smtClean="0">
              <a:latin typeface="+mn-ea"/>
              <a:cs typeface="Times New Roman" pitchFamily="18" charset="0"/>
            </a:endParaRPr>
          </a:p>
          <a:p>
            <a:pPr eaLnBrk="1" hangingPunct="1">
              <a:lnSpc>
                <a:spcPct val="90000"/>
              </a:lnSpc>
              <a:buFont typeface="Wingdings 2" pitchFamily="18" charset="2"/>
              <a:buNone/>
            </a:pPr>
            <a:r>
              <a:rPr lang="en-US" altLang="zh-TW" dirty="0" smtClean="0">
                <a:solidFill>
                  <a:srgbClr val="000000"/>
                </a:solidFill>
                <a:latin typeface="+mn-ea"/>
                <a:cs typeface="Times New Roman" pitchFamily="18" charset="0"/>
              </a:rPr>
              <a:t>                               </a:t>
            </a:r>
            <a:r>
              <a:rPr lang="zh-TW" altLang="en-US" dirty="0" smtClean="0">
                <a:solidFill>
                  <a:srgbClr val="000000"/>
                </a:solidFill>
                <a:latin typeface="+mn-ea"/>
                <a:cs typeface="Times New Roman" pitchFamily="18" charset="0"/>
              </a:rPr>
              <a:t>                                傳真</a:t>
            </a:r>
            <a:r>
              <a:rPr lang="en-US" altLang="zh-TW" dirty="0" smtClean="0">
                <a:solidFill>
                  <a:srgbClr val="000000"/>
                </a:solidFill>
                <a:latin typeface="+mn-ea"/>
                <a:cs typeface="Times New Roman" pitchFamily="18" charset="0"/>
              </a:rPr>
              <a:t>:</a:t>
            </a:r>
            <a:r>
              <a:rPr lang="en-US" altLang="zh-TW" dirty="0" smtClean="0">
                <a:latin typeface="+mn-ea"/>
              </a:rPr>
              <a:t>  28</a:t>
            </a:r>
            <a:r>
              <a:rPr lang="en-US" altLang="zh-TW" dirty="0" smtClean="0">
                <a:solidFill>
                  <a:srgbClr val="000000"/>
                </a:solidFill>
                <a:latin typeface="+mn-ea"/>
              </a:rPr>
              <a:t>355161</a:t>
            </a:r>
            <a:endParaRPr lang="zh-MO" altLang="en-US" dirty="0" smtClean="0">
              <a:latin typeface="+mn-ea"/>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1942" y="1844824"/>
            <a:ext cx="802839"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圖片 5" descr="http://intranet.ias.gov.mo/download/guides/logo/ias_logo-cv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9145" y="3861048"/>
            <a:ext cx="1008063"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331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總結</a:t>
            </a:r>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dirty="0" smtClean="0"/>
              <a:t>防疫工作 </a:t>
            </a:r>
            <a:r>
              <a:rPr lang="en-US" altLang="zh-TW" dirty="0" smtClean="0"/>
              <a:t>-</a:t>
            </a:r>
            <a:r>
              <a:rPr lang="zh-TW" altLang="en-US" dirty="0" smtClean="0"/>
              <a:t> 執行防控措施、資訊發放、培訓、監測、通報及協作調查；</a:t>
            </a:r>
            <a:endParaRPr lang="en-US" altLang="zh-TW" dirty="0" smtClean="0"/>
          </a:p>
          <a:p>
            <a:endParaRPr lang="en-US" altLang="zh-TW" dirty="0" smtClean="0"/>
          </a:p>
          <a:p>
            <a:r>
              <a:rPr lang="zh-TW" altLang="en-US" dirty="0" smtClean="0"/>
              <a:t>輔助文件能更有條理及便利地協助防疫主任履行職責及防控工作；</a:t>
            </a:r>
            <a:endParaRPr lang="en-US" altLang="zh-TW" dirty="0" smtClean="0"/>
          </a:p>
          <a:p>
            <a:endParaRPr lang="en-US" altLang="zh-TW" dirty="0" smtClean="0"/>
          </a:p>
          <a:p>
            <a:r>
              <a:rPr lang="zh-TW" altLang="en-US" smtClean="0"/>
              <a:t>落實防</a:t>
            </a:r>
            <a:r>
              <a:rPr lang="zh-TW" altLang="en-US" dirty="0" smtClean="0"/>
              <a:t>控措施，減低傳染病於設施發生的風險；即使發生傳染病，亦能儘早發現介入及阻隔治療；</a:t>
            </a:r>
            <a:endParaRPr lang="en-US" altLang="zh-TW" dirty="0" smtClean="0"/>
          </a:p>
          <a:p>
            <a:endParaRPr lang="en-US" altLang="zh-TW" dirty="0" smtClean="0"/>
          </a:p>
          <a:p>
            <a:r>
              <a:rPr lang="zh-TW" altLang="en-US" dirty="0" smtClean="0"/>
              <a:t>防疫工作非一個人能完成，須依靠團隊合作，故此，防疫主任返回岗位後，須上呈下達各樣資訊，教導使用輔助文件，才能履行防疫主任之職責。</a:t>
            </a:r>
            <a:endParaRPr lang="en-US" altLang="zh-TW" dirty="0" smtClean="0"/>
          </a:p>
          <a:p>
            <a:pPr>
              <a:buNone/>
            </a:pPr>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785813" y="1785938"/>
            <a:ext cx="8029575" cy="1470025"/>
          </a:xfrm>
        </p:spPr>
        <p:txBody>
          <a:bodyPr/>
          <a:lstStyle/>
          <a:p>
            <a:pPr>
              <a:defRPr/>
            </a:pPr>
            <a:r>
              <a:rPr lang="zh-TW" altLang="en-US" sz="4400" dirty="0" smtClean="0"/>
              <a:t>緊急應變計劃 </a:t>
            </a:r>
            <a:r>
              <a:rPr lang="en-US" altLang="zh-TW" sz="4400" dirty="0" smtClean="0"/>
              <a:t>–</a:t>
            </a:r>
            <a:r>
              <a:rPr lang="zh-TW" altLang="en-US" sz="4400" dirty="0" smtClean="0"/>
              <a:t> 重要元素</a:t>
            </a:r>
          </a:p>
        </p:txBody>
      </p:sp>
    </p:spTree>
    <p:extLst>
      <p:ext uri="{BB962C8B-B14F-4D97-AF65-F5344CB8AC3E}">
        <p14:creationId xmlns:p14="http://schemas.microsoft.com/office/powerpoint/2010/main" xmlns="" val="193757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疫情階段簡介</a:t>
            </a:r>
            <a:endParaRPr lang="zh-TW" altLang="en-US" dirty="0"/>
          </a:p>
        </p:txBody>
      </p:sp>
      <p:graphicFrame>
        <p:nvGraphicFramePr>
          <p:cNvPr id="4" name="內容版面配置區 3"/>
          <p:cNvGraphicFramePr>
            <a:graphicFrameLocks noGrp="1"/>
          </p:cNvGraphicFramePr>
          <p:nvPr>
            <p:ph sz="quarter" idx="1"/>
          </p:nvPr>
        </p:nvGraphicFramePr>
        <p:xfrm>
          <a:off x="457200" y="1600200"/>
          <a:ext cx="7467600" cy="4046240"/>
        </p:xfrm>
        <a:graphic>
          <a:graphicData uri="http://schemas.openxmlformats.org/drawingml/2006/table">
            <a:tbl>
              <a:tblPr firstRow="1" bandRow="1">
                <a:tableStyleId>{5C22544A-7EE6-4342-B048-85BDC9FD1C3A}</a:tableStyleId>
              </a:tblPr>
              <a:tblGrid>
                <a:gridCol w="1666528"/>
                <a:gridCol w="5801072"/>
              </a:tblGrid>
              <a:tr h="388640">
                <a:tc gridSpan="2">
                  <a:txBody>
                    <a:bodyPr/>
                    <a:lstStyle/>
                    <a:p>
                      <a:r>
                        <a:rPr lang="zh-TW" altLang="en-US" dirty="0" smtClean="0"/>
                        <a:t>當本澳出現本土病例時，</a:t>
                      </a:r>
                      <a:r>
                        <a:rPr kumimoji="0" lang="zh-TW" altLang="zh-TW" sz="1800" b="1" kern="1200" dirty="0" smtClean="0">
                          <a:solidFill>
                            <a:schemeClr val="lt1"/>
                          </a:solidFill>
                          <a:latin typeface="+mn-lt"/>
                          <a:ea typeface="+mn-ea"/>
                          <a:cs typeface="+mn-cs"/>
                        </a:rPr>
                        <a:t>突發公共事件的預警級別</a:t>
                      </a:r>
                      <a:endParaRPr lang="zh-TW" altLang="en-US" dirty="0"/>
                    </a:p>
                  </a:txBody>
                  <a:tcPr/>
                </a:tc>
                <a:tc hMerge="1">
                  <a:txBody>
                    <a:bodyPr/>
                    <a:lstStyle/>
                    <a:p>
                      <a:endParaRPr lang="zh-TW" altLang="en-US" dirty="0"/>
                    </a:p>
                  </a:txBody>
                  <a:tcPr/>
                </a:tc>
              </a:tr>
              <a:tr h="370840">
                <a:tc>
                  <a:txBody>
                    <a:bodyPr/>
                    <a:lstStyle/>
                    <a:p>
                      <a:r>
                        <a:rPr kumimoji="0" lang="zh-TW" altLang="zh-TW" sz="1800" kern="1200" dirty="0" smtClean="0">
                          <a:solidFill>
                            <a:schemeClr val="dk1"/>
                          </a:solidFill>
                          <a:latin typeface="+mn-lt"/>
                          <a:ea typeface="+mn-ea"/>
                          <a:cs typeface="+mn-cs"/>
                        </a:rPr>
                        <a:t>本地疫情特別嚴重</a:t>
                      </a:r>
                      <a:r>
                        <a:rPr kumimoji="0" lang="en-US"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紅色</a:t>
                      </a:r>
                      <a:r>
                        <a:rPr kumimoji="0" lang="en-US" altLang="zh-TW" sz="1800" kern="1200" dirty="0" smtClean="0">
                          <a:solidFill>
                            <a:schemeClr val="dk1"/>
                          </a:solidFill>
                          <a:latin typeface="+mn-lt"/>
                          <a:ea typeface="+mn-ea"/>
                          <a:cs typeface="+mn-cs"/>
                        </a:rPr>
                        <a:t>):I</a:t>
                      </a:r>
                      <a:r>
                        <a:rPr kumimoji="0" lang="zh-TW" altLang="zh-TW" sz="1800" kern="1200" dirty="0" smtClean="0">
                          <a:solidFill>
                            <a:schemeClr val="dk1"/>
                          </a:solidFill>
                          <a:latin typeface="+mn-lt"/>
                          <a:ea typeface="+mn-ea"/>
                          <a:cs typeface="+mn-cs"/>
                        </a:rPr>
                        <a:t>級</a:t>
                      </a:r>
                      <a:endParaRPr lang="zh-TW" altLang="en-US" dirty="0"/>
                    </a:p>
                  </a:txBody>
                  <a:tcPr/>
                </a:tc>
                <a:tc>
                  <a:txBody>
                    <a:bodyPr/>
                    <a:lstStyle/>
                    <a:p>
                      <a:r>
                        <a:rPr kumimoji="0" lang="zh-TW" altLang="zh-TW" sz="1800" kern="1200" dirty="0" smtClean="0">
                          <a:solidFill>
                            <a:schemeClr val="dk1"/>
                          </a:solidFill>
                          <a:latin typeface="+mn-lt"/>
                          <a:ea typeface="+mn-ea"/>
                          <a:cs typeface="+mn-cs"/>
                        </a:rPr>
                        <a:t>有非常多病例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同一時間住院病例</a:t>
                      </a:r>
                      <a:r>
                        <a:rPr kumimoji="0" lang="pt-PT" altLang="zh-TW" sz="1800" kern="1200" dirty="0" smtClean="0">
                          <a:solidFill>
                            <a:schemeClr val="dk1"/>
                          </a:solidFill>
                          <a:latin typeface="+mn-lt"/>
                          <a:ea typeface="+mn-ea"/>
                          <a:cs typeface="+mn-cs"/>
                        </a:rPr>
                        <a:t>&gt;200)</a:t>
                      </a:r>
                      <a:r>
                        <a:rPr kumimoji="0" lang="zh-TW" altLang="zh-TW" sz="1800" kern="1200" dirty="0" smtClean="0">
                          <a:solidFill>
                            <a:schemeClr val="dk1"/>
                          </a:solidFill>
                          <a:latin typeface="+mn-lt"/>
                          <a:ea typeface="+mn-ea"/>
                          <a:cs typeface="+mn-cs"/>
                        </a:rPr>
                        <a:t>，或很多嚴重病例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同一時間使用呼吸機病例</a:t>
                      </a:r>
                      <a:r>
                        <a:rPr kumimoji="0" lang="pt-PT" altLang="zh-TW" sz="1800" kern="1200" dirty="0" smtClean="0">
                          <a:solidFill>
                            <a:schemeClr val="dk1"/>
                          </a:solidFill>
                          <a:latin typeface="+mn-lt"/>
                          <a:ea typeface="+mn-ea"/>
                          <a:cs typeface="+mn-cs"/>
                        </a:rPr>
                        <a:t>&gt;=40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，或很多死亡病例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累計</a:t>
                      </a:r>
                      <a:r>
                        <a:rPr kumimoji="0" lang="pt-PT" altLang="zh-TW" sz="1800" kern="1200" dirty="0" smtClean="0">
                          <a:solidFill>
                            <a:schemeClr val="dk1"/>
                          </a:solidFill>
                          <a:latin typeface="+mn-lt"/>
                          <a:ea typeface="+mn-ea"/>
                          <a:cs typeface="+mn-cs"/>
                        </a:rPr>
                        <a:t>&gt;=100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，或有社會基本服務癱瘓情況。</a:t>
                      </a:r>
                      <a:endParaRPr lang="zh-TW" altLang="en-US" dirty="0"/>
                    </a:p>
                  </a:txBody>
                  <a:tcPr/>
                </a:tc>
              </a:tr>
              <a:tr h="370840">
                <a:tc>
                  <a:txBody>
                    <a:bodyPr/>
                    <a:lstStyle/>
                    <a:p>
                      <a:r>
                        <a:rPr kumimoji="0" lang="zh-TW" altLang="zh-TW" sz="1800" kern="1200" dirty="0" smtClean="0">
                          <a:solidFill>
                            <a:schemeClr val="dk1"/>
                          </a:solidFill>
                          <a:latin typeface="+mn-lt"/>
                          <a:ea typeface="+mn-ea"/>
                          <a:cs typeface="+mn-cs"/>
                        </a:rPr>
                        <a:t>本地疫情嚴重</a:t>
                      </a:r>
                      <a:r>
                        <a:rPr kumimoji="0" lang="en-US"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橙色</a:t>
                      </a:r>
                      <a:r>
                        <a:rPr kumimoji="0" lang="en-US" altLang="zh-TW" sz="1800" kern="1200" dirty="0" smtClean="0">
                          <a:solidFill>
                            <a:schemeClr val="dk1"/>
                          </a:solidFill>
                          <a:latin typeface="+mn-lt"/>
                          <a:ea typeface="+mn-ea"/>
                          <a:cs typeface="+mn-cs"/>
                        </a:rPr>
                        <a:t>):II</a:t>
                      </a:r>
                      <a:r>
                        <a:rPr kumimoji="0" lang="zh-TW" altLang="zh-TW" sz="1800" kern="1200" dirty="0" smtClean="0">
                          <a:solidFill>
                            <a:schemeClr val="dk1"/>
                          </a:solidFill>
                          <a:latin typeface="+mn-lt"/>
                          <a:ea typeface="+mn-ea"/>
                          <a:cs typeface="+mn-cs"/>
                        </a:rPr>
                        <a:t>級</a:t>
                      </a:r>
                      <a:endParaRPr lang="zh-TW" altLang="en-US" dirty="0"/>
                    </a:p>
                  </a:txBody>
                  <a:tcPr/>
                </a:tc>
                <a:tc>
                  <a:txBody>
                    <a:bodyPr/>
                    <a:lstStyle/>
                    <a:p>
                      <a:r>
                        <a:rPr kumimoji="0" lang="zh-TW" altLang="zh-TW" sz="1800" kern="1200" dirty="0" smtClean="0">
                          <a:solidFill>
                            <a:schemeClr val="dk1"/>
                          </a:solidFill>
                          <a:latin typeface="+mn-lt"/>
                          <a:ea typeface="+mn-ea"/>
                          <a:cs typeface="+mn-cs"/>
                        </a:rPr>
                        <a:t>有很多病例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同一時間住院病例</a:t>
                      </a:r>
                      <a:r>
                        <a:rPr kumimoji="0" lang="pt-PT" altLang="zh-TW" sz="1800" kern="1200" dirty="0" smtClean="0">
                          <a:solidFill>
                            <a:schemeClr val="dk1"/>
                          </a:solidFill>
                          <a:latin typeface="+mn-lt"/>
                          <a:ea typeface="+mn-ea"/>
                          <a:cs typeface="+mn-cs"/>
                        </a:rPr>
                        <a:t>51~200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，或較多嚴重病例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同一時間使用呼吸機病例</a:t>
                      </a:r>
                      <a:r>
                        <a:rPr kumimoji="0" lang="pt-PT" altLang="zh-TW" sz="1800" kern="1200" dirty="0" smtClean="0">
                          <a:solidFill>
                            <a:schemeClr val="dk1"/>
                          </a:solidFill>
                          <a:latin typeface="+mn-lt"/>
                          <a:ea typeface="+mn-ea"/>
                          <a:cs typeface="+mn-cs"/>
                        </a:rPr>
                        <a:t>&gt;=20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，或較多死亡病例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累計</a:t>
                      </a:r>
                      <a:r>
                        <a:rPr kumimoji="0" lang="pt-PT" altLang="zh-TW" sz="1800" kern="1200" dirty="0" smtClean="0">
                          <a:solidFill>
                            <a:schemeClr val="dk1"/>
                          </a:solidFill>
                          <a:latin typeface="+mn-lt"/>
                          <a:ea typeface="+mn-ea"/>
                          <a:cs typeface="+mn-cs"/>
                        </a:rPr>
                        <a:t>&gt;=10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，或有社會基本服務混亂失序情況。</a:t>
                      </a:r>
                      <a:endParaRPr lang="zh-TW" altLang="en-US" dirty="0"/>
                    </a:p>
                  </a:txBody>
                  <a:tcPr/>
                </a:tc>
              </a:tr>
              <a:tr h="370840">
                <a:tc>
                  <a:txBody>
                    <a:bodyPr/>
                    <a:lstStyle/>
                    <a:p>
                      <a:r>
                        <a:rPr kumimoji="0" lang="zh-TW" altLang="zh-TW" sz="1800" kern="1200" dirty="0" smtClean="0">
                          <a:solidFill>
                            <a:schemeClr val="dk1"/>
                          </a:solidFill>
                          <a:latin typeface="+mn-lt"/>
                          <a:ea typeface="+mn-ea"/>
                          <a:cs typeface="+mn-cs"/>
                        </a:rPr>
                        <a:t>本地疫情較重</a:t>
                      </a:r>
                      <a:r>
                        <a:rPr kumimoji="0" lang="en-US"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黃色</a:t>
                      </a:r>
                      <a:r>
                        <a:rPr kumimoji="0" lang="en-US" altLang="zh-TW" sz="1800" kern="1200" dirty="0" smtClean="0">
                          <a:solidFill>
                            <a:schemeClr val="dk1"/>
                          </a:solidFill>
                          <a:latin typeface="+mn-lt"/>
                          <a:ea typeface="+mn-ea"/>
                          <a:cs typeface="+mn-cs"/>
                        </a:rPr>
                        <a:t>):III</a:t>
                      </a:r>
                      <a:r>
                        <a:rPr kumimoji="0" lang="zh-TW" altLang="zh-TW" sz="1800" kern="1200" dirty="0" smtClean="0">
                          <a:solidFill>
                            <a:schemeClr val="dk1"/>
                          </a:solidFill>
                          <a:latin typeface="+mn-lt"/>
                          <a:ea typeface="+mn-ea"/>
                          <a:cs typeface="+mn-cs"/>
                        </a:rPr>
                        <a:t>級</a:t>
                      </a:r>
                      <a:endParaRPr lang="zh-TW" altLang="en-US" dirty="0"/>
                    </a:p>
                  </a:txBody>
                  <a:tcPr/>
                </a:tc>
                <a:tc>
                  <a:txBody>
                    <a:bodyPr/>
                    <a:lstStyle/>
                    <a:p>
                      <a:r>
                        <a:rPr kumimoji="0" lang="zh-TW" altLang="zh-TW" sz="1800" kern="1200" dirty="0" smtClean="0">
                          <a:solidFill>
                            <a:schemeClr val="dk1"/>
                          </a:solidFill>
                          <a:latin typeface="+mn-lt"/>
                          <a:ea typeface="+mn-ea"/>
                          <a:cs typeface="+mn-cs"/>
                        </a:rPr>
                        <a:t>有較多病例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同一時間住院病例</a:t>
                      </a:r>
                      <a:r>
                        <a:rPr kumimoji="0" lang="pt-PT" altLang="zh-TW" sz="1800" kern="1200" dirty="0" smtClean="0">
                          <a:solidFill>
                            <a:schemeClr val="dk1"/>
                          </a:solidFill>
                          <a:latin typeface="+mn-lt"/>
                          <a:ea typeface="+mn-ea"/>
                          <a:cs typeface="+mn-cs"/>
                        </a:rPr>
                        <a:t>11~50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，或有人病情嚴重</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使用呼吸機</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或死亡，或有大規模暴發</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涉及</a:t>
                      </a:r>
                      <a:r>
                        <a:rPr kumimoji="0" lang="pt-PT" altLang="zh-TW" sz="1800" kern="1200" dirty="0" smtClean="0">
                          <a:solidFill>
                            <a:schemeClr val="dk1"/>
                          </a:solidFill>
                          <a:latin typeface="+mn-lt"/>
                          <a:ea typeface="+mn-ea"/>
                          <a:cs typeface="+mn-cs"/>
                        </a:rPr>
                        <a:t>&gt;50</a:t>
                      </a:r>
                      <a:r>
                        <a:rPr kumimoji="0" lang="zh-TW" altLang="zh-TW" sz="1800" kern="1200" dirty="0" smtClean="0">
                          <a:solidFill>
                            <a:schemeClr val="dk1"/>
                          </a:solidFill>
                          <a:latin typeface="+mn-lt"/>
                          <a:ea typeface="+mn-ea"/>
                          <a:cs typeface="+mn-cs"/>
                        </a:rPr>
                        <a:t>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，或社會基本服務受到威脅。</a:t>
                      </a:r>
                      <a:endParaRPr lang="zh-TW" altLang="en-US" dirty="0"/>
                    </a:p>
                  </a:txBody>
                  <a:tcPr/>
                </a:tc>
              </a:tr>
              <a:tr h="370840">
                <a:tc>
                  <a:txBody>
                    <a:bodyPr/>
                    <a:lstStyle/>
                    <a:p>
                      <a:r>
                        <a:rPr kumimoji="0" lang="zh-TW" altLang="zh-TW" sz="1800" kern="1200" dirty="0" smtClean="0">
                          <a:solidFill>
                            <a:schemeClr val="dk1"/>
                          </a:solidFill>
                          <a:latin typeface="+mn-lt"/>
                          <a:ea typeface="+mn-ea"/>
                          <a:cs typeface="+mn-cs"/>
                        </a:rPr>
                        <a:t>本地疫情一般</a:t>
                      </a:r>
                      <a:r>
                        <a:rPr kumimoji="0" lang="en-US"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藍色</a:t>
                      </a:r>
                      <a:r>
                        <a:rPr kumimoji="0" lang="en-US" altLang="zh-TW" sz="1800" kern="1200" dirty="0" smtClean="0">
                          <a:solidFill>
                            <a:schemeClr val="dk1"/>
                          </a:solidFill>
                          <a:latin typeface="+mn-lt"/>
                          <a:ea typeface="+mn-ea"/>
                          <a:cs typeface="+mn-cs"/>
                        </a:rPr>
                        <a:t>):IV</a:t>
                      </a:r>
                      <a:r>
                        <a:rPr kumimoji="0" lang="zh-TW" altLang="zh-TW" sz="1800" kern="1200" dirty="0" smtClean="0">
                          <a:solidFill>
                            <a:schemeClr val="dk1"/>
                          </a:solidFill>
                          <a:latin typeface="+mn-lt"/>
                          <a:ea typeface="+mn-ea"/>
                          <a:cs typeface="+mn-cs"/>
                        </a:rPr>
                        <a:t>級</a:t>
                      </a:r>
                      <a:endParaRPr lang="zh-TW" altLang="en-US" dirty="0"/>
                    </a:p>
                  </a:txBody>
                  <a:tcPr/>
                </a:tc>
                <a:tc>
                  <a:txBody>
                    <a:bodyPr/>
                    <a:lstStyle/>
                    <a:p>
                      <a:r>
                        <a:rPr kumimoji="0" lang="zh-TW" altLang="zh-TW" sz="1800" kern="1200" dirty="0" smtClean="0">
                          <a:solidFill>
                            <a:schemeClr val="dk1"/>
                          </a:solidFill>
                          <a:latin typeface="+mn-lt"/>
                          <a:ea typeface="+mn-ea"/>
                          <a:cs typeface="+mn-cs"/>
                        </a:rPr>
                        <a:t>僅有少數病例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同一時住院病例</a:t>
                      </a:r>
                      <a:r>
                        <a:rPr kumimoji="0" lang="pt-PT" altLang="zh-TW" sz="1800" kern="1200" dirty="0" smtClean="0">
                          <a:solidFill>
                            <a:schemeClr val="dk1"/>
                          </a:solidFill>
                          <a:latin typeface="+mn-lt"/>
                          <a:ea typeface="+mn-ea"/>
                          <a:cs typeface="+mn-cs"/>
                        </a:rPr>
                        <a:t>&lt;=10</a:t>
                      </a:r>
                      <a:r>
                        <a:rPr kumimoji="0" lang="zh-TW" altLang="zh-TW" sz="1800" kern="1200" dirty="0" smtClean="0">
                          <a:solidFill>
                            <a:schemeClr val="dk1"/>
                          </a:solidFill>
                          <a:latin typeface="+mn-lt"/>
                          <a:ea typeface="+mn-ea"/>
                          <a:cs typeface="+mn-cs"/>
                        </a:rPr>
                        <a:t>人</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，病情不嚴重，無人死亡，亦未有大規模暴發</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涉及</a:t>
                      </a:r>
                      <a:r>
                        <a:rPr kumimoji="0" lang="pt-PT" altLang="zh-TW" sz="1800" kern="1200" dirty="0" smtClean="0">
                          <a:solidFill>
                            <a:schemeClr val="dk1"/>
                          </a:solidFill>
                          <a:latin typeface="+mn-lt"/>
                          <a:ea typeface="+mn-ea"/>
                          <a:cs typeface="+mn-cs"/>
                        </a:rPr>
                        <a:t>&gt;50</a:t>
                      </a:r>
                      <a:r>
                        <a:rPr kumimoji="0" lang="zh-TW" altLang="zh-TW" sz="1800" kern="1200" dirty="0" smtClean="0">
                          <a:solidFill>
                            <a:schemeClr val="dk1"/>
                          </a:solidFill>
                          <a:latin typeface="+mn-lt"/>
                          <a:ea typeface="+mn-ea"/>
                          <a:cs typeface="+mn-cs"/>
                        </a:rPr>
                        <a:t>病例</a:t>
                      </a:r>
                      <a:r>
                        <a:rPr kumimoji="0" lang="pt-PT" altLang="zh-TW" sz="1800" kern="1200" dirty="0" smtClean="0">
                          <a:solidFill>
                            <a:schemeClr val="dk1"/>
                          </a:solidFill>
                          <a:latin typeface="+mn-lt"/>
                          <a:ea typeface="+mn-ea"/>
                          <a:cs typeface="+mn-cs"/>
                        </a:rPr>
                        <a:t>)</a:t>
                      </a:r>
                      <a:r>
                        <a:rPr kumimoji="0" lang="zh-TW" altLang="zh-TW" sz="1800" kern="1200" dirty="0" smtClean="0">
                          <a:solidFill>
                            <a:schemeClr val="dk1"/>
                          </a:solidFill>
                          <a:latin typeface="+mn-lt"/>
                          <a:ea typeface="+mn-ea"/>
                          <a:cs typeface="+mn-cs"/>
                        </a:rPr>
                        <a:t>，社會基本服務未受影響。</a:t>
                      </a:r>
                      <a:endParaRPr lang="zh-TW" altLang="en-US"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適用範圍</a:t>
            </a:r>
            <a:endParaRPr lang="zh-TW" altLang="en-US" dirty="0"/>
          </a:p>
        </p:txBody>
      </p:sp>
      <p:sp>
        <p:nvSpPr>
          <p:cNvPr id="3" name="內容版面配置區 2"/>
          <p:cNvSpPr>
            <a:spLocks noGrp="1"/>
          </p:cNvSpPr>
          <p:nvPr>
            <p:ph sz="quarter" idx="1"/>
          </p:nvPr>
        </p:nvSpPr>
        <p:spPr>
          <a:xfrm>
            <a:off x="467544" y="1772816"/>
            <a:ext cx="7467600" cy="4608512"/>
          </a:xfrm>
        </p:spPr>
        <p:txBody>
          <a:bodyPr/>
          <a:lstStyle/>
          <a:p>
            <a:r>
              <a:rPr lang="zh-TW" altLang="en-US" dirty="0" smtClean="0"/>
              <a:t>本地預警級別提升至嚴重</a:t>
            </a:r>
            <a:r>
              <a:rPr lang="en-US" altLang="zh-TW" dirty="0" smtClean="0"/>
              <a:t>(</a:t>
            </a:r>
            <a:r>
              <a:rPr lang="zh-TW" altLang="en-US" dirty="0" smtClean="0"/>
              <a:t>橙色</a:t>
            </a:r>
            <a:r>
              <a:rPr lang="en-US" altLang="zh-TW" dirty="0" smtClean="0"/>
              <a:t>)</a:t>
            </a:r>
            <a:r>
              <a:rPr lang="zh-TW" altLang="en-US" dirty="0" smtClean="0"/>
              <a:t>或特別嚴重</a:t>
            </a:r>
            <a:r>
              <a:rPr lang="en-US" altLang="zh-TW" dirty="0" smtClean="0"/>
              <a:t>(</a:t>
            </a:r>
            <a:r>
              <a:rPr lang="zh-TW" altLang="en-US" dirty="0" smtClean="0"/>
              <a:t>紅色</a:t>
            </a:r>
            <a:r>
              <a:rPr lang="en-US" altLang="zh-TW" dirty="0" smtClean="0"/>
              <a:t>)</a:t>
            </a:r>
          </a:p>
          <a:p>
            <a:pPr lvl="1"/>
            <a:r>
              <a:rPr lang="zh-TW" altLang="en-US" dirty="0" smtClean="0"/>
              <a:t>本土出現病例、廣泛社區傳播，較多死亡病例；</a:t>
            </a:r>
            <a:endParaRPr lang="en-US" altLang="zh-TW" dirty="0" smtClean="0"/>
          </a:p>
          <a:p>
            <a:pPr lvl="1"/>
            <a:r>
              <a:rPr lang="zh-TW" altLang="en-US" dirty="0" smtClean="0"/>
              <a:t>社會基本服務混亂失序或</a:t>
            </a:r>
            <a:r>
              <a:rPr lang="zh-TW" altLang="zh-TW" dirty="0" smtClean="0"/>
              <a:t>服務癱瘓</a:t>
            </a:r>
            <a:r>
              <a:rPr lang="zh-TW" altLang="en-US" dirty="0" smtClean="0"/>
              <a:t>的情況。</a:t>
            </a:r>
            <a:endParaRPr lang="en-US" altLang="zh-TW" dirty="0" smtClean="0"/>
          </a:p>
          <a:p>
            <a:pPr lvl="1"/>
            <a:endParaRPr lang="en-US" altLang="zh-TW" dirty="0" smtClean="0"/>
          </a:p>
          <a:p>
            <a:pPr lvl="1"/>
            <a:endParaRPr lang="en-US" altLang="zh-TW" dirty="0" smtClean="0"/>
          </a:p>
          <a:p>
            <a:r>
              <a:rPr lang="zh-TW" altLang="en-US" dirty="0" smtClean="0"/>
              <a:t>設施爆發傳染病</a:t>
            </a:r>
            <a:endParaRPr lang="en-US" altLang="zh-TW" dirty="0" smtClean="0"/>
          </a:p>
          <a:p>
            <a:pPr lvl="1"/>
            <a:r>
              <a:rPr lang="zh-TW" altLang="en-US" dirty="0" smtClean="0"/>
              <a:t>按</a:t>
            </a:r>
            <a:r>
              <a:rPr lang="en-US" altLang="zh-TW" dirty="0" smtClean="0"/>
              <a:t>2/2004</a:t>
            </a:r>
            <a:r>
              <a:rPr lang="zh-TW" altLang="en-US" dirty="0" smtClean="0"/>
              <a:t>號法律，衛生局可命令採取場所管制措施；</a:t>
            </a:r>
            <a:endParaRPr lang="en-US" altLang="zh-TW" dirty="0" smtClean="0"/>
          </a:p>
          <a:p>
            <a:pPr lvl="1"/>
            <a:r>
              <a:rPr lang="zh-TW" altLang="en-US" dirty="0" smtClean="0"/>
              <a:t>經本局與衛生監督介入後，基於設施之傳染病流行情況，按各階段措施，可要求設施啟動緊急應變計劃，以防止設傳染病發生或傳播。</a:t>
            </a:r>
            <a:endParaRPr lang="en-US" altLang="zh-TW" dirty="0" smtClean="0"/>
          </a:p>
          <a:p>
            <a:endParaRPr lang="en-US" altLang="zh-TW" dirty="0" smtClean="0"/>
          </a:p>
          <a:p>
            <a:pPr lvl="1">
              <a:buNone/>
            </a:pP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重要元素</a:t>
            </a:r>
            <a:endParaRPr lang="zh-TW" altLang="en-US" dirty="0"/>
          </a:p>
        </p:txBody>
      </p:sp>
      <p:sp>
        <p:nvSpPr>
          <p:cNvPr id="3" name="內容版面配置區 2"/>
          <p:cNvSpPr>
            <a:spLocks noGrp="1"/>
          </p:cNvSpPr>
          <p:nvPr>
            <p:ph sz="quarter" idx="1"/>
          </p:nvPr>
        </p:nvSpPr>
        <p:spPr/>
        <p:txBody>
          <a:bodyPr>
            <a:normAutofit fontScale="92500"/>
          </a:bodyPr>
          <a:lstStyle/>
          <a:p>
            <a:r>
              <a:rPr lang="zh-TW" altLang="en-US" dirty="0" smtClean="0"/>
              <a:t>管理層</a:t>
            </a:r>
            <a:r>
              <a:rPr lang="en-US" altLang="zh-TW" dirty="0" smtClean="0"/>
              <a:t>(</a:t>
            </a:r>
            <a:r>
              <a:rPr lang="zh-TW" altLang="en-US" dirty="0" smtClean="0"/>
              <a:t>院長</a:t>
            </a:r>
            <a:r>
              <a:rPr lang="en-US" altLang="zh-TW" dirty="0" smtClean="0"/>
              <a:t>/</a:t>
            </a:r>
            <a:r>
              <a:rPr lang="zh-TW" altLang="en-US" dirty="0" smtClean="0"/>
              <a:t>主任</a:t>
            </a:r>
            <a:r>
              <a:rPr lang="en-US" altLang="zh-TW" dirty="0" smtClean="0"/>
              <a:t>)</a:t>
            </a:r>
            <a:r>
              <a:rPr lang="zh-TW" altLang="en-US" dirty="0" smtClean="0"/>
              <a:t>的承諾及支持</a:t>
            </a:r>
            <a:endParaRPr lang="en-US" altLang="zh-TW" dirty="0" smtClean="0"/>
          </a:p>
          <a:p>
            <a:pPr lvl="1"/>
            <a:r>
              <a:rPr lang="zh-TW" altLang="en-US" dirty="0" smtClean="0"/>
              <a:t>與其討論，區分設施內持續核心服務和不必持續的非核心服務</a:t>
            </a:r>
            <a:endParaRPr lang="en-US" altLang="zh-TW" dirty="0" smtClean="0"/>
          </a:p>
          <a:p>
            <a:pPr lvl="2">
              <a:buFont typeface="Wingdings" pitchFamily="2" charset="2"/>
              <a:buChar char="Ø"/>
            </a:pPr>
            <a:r>
              <a:rPr lang="zh-TW" altLang="en-US" dirty="0" smtClean="0"/>
              <a:t>持續核心服務，如</a:t>
            </a:r>
            <a:r>
              <a:rPr lang="en-US" altLang="zh-TW" dirty="0" smtClean="0"/>
              <a:t>:</a:t>
            </a:r>
            <a:r>
              <a:rPr lang="zh-TW" altLang="en-US" dirty="0" smtClean="0"/>
              <a:t>家援、照護、膳食、住宿及特別需要之托管服務</a:t>
            </a:r>
            <a:endParaRPr lang="en-US" altLang="zh-TW" dirty="0" smtClean="0"/>
          </a:p>
          <a:p>
            <a:pPr lvl="2">
              <a:buFont typeface="Wingdings" pitchFamily="2" charset="2"/>
              <a:buChar char="Ø"/>
            </a:pPr>
            <a:r>
              <a:rPr lang="zh-TW" altLang="en-US" dirty="0" smtClean="0"/>
              <a:t>不必持續的非核心服務，如</a:t>
            </a:r>
            <a:r>
              <a:rPr lang="en-US" altLang="zh-TW" dirty="0" smtClean="0"/>
              <a:t>: </a:t>
            </a:r>
            <a:r>
              <a:rPr lang="zh-TW" altLang="en-US" dirty="0" smtClean="0"/>
              <a:t>探訪、生日會或其他交流活動</a:t>
            </a:r>
            <a:endParaRPr lang="en-US" altLang="zh-TW" dirty="0" smtClean="0"/>
          </a:p>
          <a:p>
            <a:pPr lvl="1"/>
            <a:r>
              <a:rPr lang="zh-TW" altLang="en-US" dirty="0" smtClean="0"/>
              <a:t>評估及計算維持核心服務所需的人員及物資；</a:t>
            </a:r>
            <a:endParaRPr lang="en-US" altLang="zh-TW" dirty="0" smtClean="0"/>
          </a:p>
          <a:p>
            <a:endParaRPr lang="en-US" altLang="zh-TW" dirty="0" smtClean="0"/>
          </a:p>
          <a:p>
            <a:r>
              <a:rPr lang="zh-TW" altLang="en-US" dirty="0" smtClean="0"/>
              <a:t>成立應變小組，以維持核心服務</a:t>
            </a:r>
            <a:endParaRPr lang="en-US" altLang="zh-TW" dirty="0" smtClean="0"/>
          </a:p>
          <a:p>
            <a:pPr lvl="1"/>
            <a:r>
              <a:rPr lang="zh-TW" altLang="en-US" dirty="0" smtClean="0"/>
              <a:t>應</a:t>
            </a:r>
            <a:r>
              <a:rPr lang="zh-TW" altLang="zh-TW" dirty="0" smtClean="0"/>
              <a:t>由防疫正副主任統籌</a:t>
            </a:r>
            <a:r>
              <a:rPr lang="zh-TW" altLang="en-US" dirty="0" smtClean="0"/>
              <a:t>；</a:t>
            </a:r>
            <a:endParaRPr lang="en-US" altLang="zh-TW" dirty="0" smtClean="0"/>
          </a:p>
          <a:p>
            <a:pPr lvl="1"/>
            <a:r>
              <a:rPr lang="zh-TW" altLang="en-US" dirty="0" smtClean="0"/>
              <a:t>制定小組成員名單及其職務內容；</a:t>
            </a:r>
            <a:endParaRPr lang="en-US" altLang="zh-TW" dirty="0" smtClean="0"/>
          </a:p>
          <a:p>
            <a:pPr lvl="1"/>
            <a:r>
              <a:rPr lang="zh-TW" altLang="en-US" dirty="0" smtClean="0"/>
              <a:t>制定小組成員的可調配</a:t>
            </a:r>
            <a:r>
              <a:rPr lang="en-US" altLang="zh-TW" dirty="0" smtClean="0"/>
              <a:t>/</a:t>
            </a:r>
            <a:r>
              <a:rPr lang="zh-TW" altLang="en-US" dirty="0" smtClean="0"/>
              <a:t>替代之後備名單；</a:t>
            </a:r>
            <a:endParaRPr lang="en-US" altLang="zh-TW" dirty="0" smtClean="0"/>
          </a:p>
          <a:p>
            <a:pPr lvl="1"/>
            <a:r>
              <a:rPr lang="zh-TW" altLang="en-US" dirty="0" smtClean="0"/>
              <a:t>按照該時期本局與衛生局所發出的防控指引，各成員檢視、評估並完善所</a:t>
            </a:r>
            <a:r>
              <a:rPr lang="zh-TW" altLang="zh-TW" dirty="0" smtClean="0"/>
              <a:t>負責範疇</a:t>
            </a:r>
            <a:r>
              <a:rPr lang="zh-TW" altLang="en-US" dirty="0" smtClean="0"/>
              <a:t>的各項</a:t>
            </a:r>
            <a:r>
              <a:rPr lang="zh-TW" altLang="zh-TW" dirty="0" smtClean="0"/>
              <a:t>傳染病預防</a:t>
            </a:r>
            <a:r>
              <a:rPr lang="zh-TW" altLang="en-US" dirty="0" smtClean="0"/>
              <a:t>及防控工作。</a:t>
            </a:r>
            <a:endParaRPr lang="en-US" altLang="zh-TW" dirty="0" smtClean="0"/>
          </a:p>
          <a:p>
            <a:endParaRPr lang="en-US" altLang="zh-TW"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重要元素</a:t>
            </a:r>
            <a:endParaRPr lang="zh-TW" altLang="en-US" dirty="0"/>
          </a:p>
        </p:txBody>
      </p:sp>
      <p:sp>
        <p:nvSpPr>
          <p:cNvPr id="3" name="內容版面配置區 2"/>
          <p:cNvSpPr>
            <a:spLocks noGrp="1"/>
          </p:cNvSpPr>
          <p:nvPr>
            <p:ph sz="quarter" idx="1"/>
          </p:nvPr>
        </p:nvSpPr>
        <p:spPr>
          <a:xfrm>
            <a:off x="457200" y="1600200"/>
            <a:ext cx="7467600" cy="5069160"/>
          </a:xfrm>
        </p:spPr>
        <p:txBody>
          <a:bodyPr>
            <a:normAutofit/>
          </a:bodyPr>
          <a:lstStyle/>
          <a:p>
            <a:r>
              <a:rPr lang="zh-TW" altLang="en-US" dirty="0" smtClean="0"/>
              <a:t>資源調配</a:t>
            </a:r>
            <a:endParaRPr lang="en-US" altLang="zh-TW" dirty="0" smtClean="0"/>
          </a:p>
          <a:p>
            <a:pPr lvl="1"/>
            <a:r>
              <a:rPr lang="zh-TW" altLang="en-US" dirty="0" smtClean="0"/>
              <a:t>制定可調配</a:t>
            </a:r>
            <a:r>
              <a:rPr lang="en-US" altLang="zh-TW" dirty="0" smtClean="0"/>
              <a:t>/</a:t>
            </a:r>
            <a:r>
              <a:rPr lang="zh-TW" altLang="en-US" dirty="0" smtClean="0"/>
              <a:t>替代或後備工作人員名單及聯絡資料</a:t>
            </a:r>
            <a:endParaRPr lang="en-US" altLang="zh-TW" dirty="0" smtClean="0"/>
          </a:p>
          <a:p>
            <a:pPr lvl="1"/>
            <a:r>
              <a:rPr lang="zh-TW" altLang="en-US" dirty="0" smtClean="0"/>
              <a:t>制定可替代或後備的供應商名單及聯絡資料</a:t>
            </a:r>
            <a:endParaRPr lang="en-US" altLang="zh-TW" dirty="0" smtClean="0"/>
          </a:p>
          <a:p>
            <a:pPr lvl="1"/>
            <a:r>
              <a:rPr lang="zh-TW" altLang="en-US" dirty="0" smtClean="0"/>
              <a:t>計算核心服務所需物資及可調配的後備物資數量，包括防疫物資。</a:t>
            </a:r>
            <a:endParaRPr lang="en-US" altLang="zh-TW" dirty="0" smtClean="0"/>
          </a:p>
          <a:p>
            <a:endParaRPr lang="en-US" altLang="zh-TW" dirty="0" smtClean="0"/>
          </a:p>
          <a:p>
            <a:r>
              <a:rPr lang="zh-TW" altLang="en-US" dirty="0" smtClean="0"/>
              <a:t>溝通機制</a:t>
            </a:r>
            <a:endParaRPr lang="en-US" altLang="zh-TW" dirty="0" smtClean="0"/>
          </a:p>
          <a:p>
            <a:pPr lvl="1"/>
            <a:r>
              <a:rPr lang="zh-TW" altLang="en-US" dirty="0" smtClean="0"/>
              <a:t>制作小組成員及後備成員之緊急聯絡電話名單，並供各員工知悉；</a:t>
            </a:r>
            <a:endParaRPr lang="en-US" altLang="zh-TW" dirty="0" smtClean="0"/>
          </a:p>
          <a:p>
            <a:pPr lvl="1"/>
            <a:r>
              <a:rPr lang="zh-TW" altLang="en-US" dirty="0" smtClean="0"/>
              <a:t>透過交更、晨會及定期例會等進行最新疫情交流，跟進各項防控措施及支援解答員工的需求和疑慮；</a:t>
            </a:r>
            <a:endParaRPr lang="en-US" altLang="zh-TW" dirty="0" smtClean="0"/>
          </a:p>
          <a:p>
            <a:pPr lvl="1"/>
            <a:r>
              <a:rPr lang="zh-TW" altLang="en-US" dirty="0" smtClean="0"/>
              <a:t>密切與衛生局及社工局聯絡溝通</a:t>
            </a:r>
            <a:r>
              <a:rPr lang="en-US" altLang="zh-TW" dirty="0" smtClean="0"/>
              <a:t>(</a:t>
            </a:r>
            <a:r>
              <a:rPr lang="zh-TW" altLang="en-US" dirty="0" smtClean="0"/>
              <a:t>通報及資訊傳播</a:t>
            </a:r>
            <a:r>
              <a:rPr lang="en-US" altLang="zh-TW" dirty="0" smtClean="0"/>
              <a:t>)</a:t>
            </a:r>
            <a:r>
              <a:rPr lang="zh-TW" altLang="en-US" dirty="0" smtClean="0"/>
              <a:t>；</a:t>
            </a:r>
            <a:endParaRPr lang="en-US" altLang="zh-TW" dirty="0" smtClean="0"/>
          </a:p>
          <a:p>
            <a:pPr lvl="1"/>
            <a:r>
              <a:rPr lang="zh-TW" altLang="en-US" dirty="0" smtClean="0"/>
              <a:t>作為上級與衛生局及社工局溝通的橋樑。</a:t>
            </a:r>
            <a:endParaRPr lang="en-US" altLang="zh-TW" dirty="0" smtClean="0"/>
          </a:p>
          <a:p>
            <a:pPr lvl="1"/>
            <a:endParaRPr lang="en-US" altLang="zh-TW" dirty="0" smtClean="0"/>
          </a:p>
          <a:p>
            <a:pPr lvl="0"/>
            <a:endParaRPr lang="en-US" altLang="zh-TW" dirty="0" smtClean="0"/>
          </a:p>
          <a:p>
            <a:endParaRPr lang="zh-TW"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重要因素</a:t>
            </a:r>
            <a:endParaRPr lang="zh-TW" altLang="en-US" dirty="0"/>
          </a:p>
        </p:txBody>
      </p:sp>
      <p:sp>
        <p:nvSpPr>
          <p:cNvPr id="3" name="內容版面配置區 2"/>
          <p:cNvSpPr>
            <a:spLocks noGrp="1"/>
          </p:cNvSpPr>
          <p:nvPr>
            <p:ph sz="quarter" idx="1"/>
          </p:nvPr>
        </p:nvSpPr>
        <p:spPr/>
        <p:txBody>
          <a:bodyPr>
            <a:normAutofit/>
          </a:bodyPr>
          <a:lstStyle/>
          <a:p>
            <a:pPr lvl="0"/>
            <a:r>
              <a:rPr lang="zh-TW" altLang="en-US" dirty="0" smtClean="0"/>
              <a:t>落實措施</a:t>
            </a:r>
            <a:endParaRPr lang="en-US" altLang="zh-TW" dirty="0" smtClean="0"/>
          </a:p>
          <a:p>
            <a:pPr lvl="1"/>
            <a:r>
              <a:rPr lang="zh-TW" altLang="zh-TW" dirty="0" smtClean="0"/>
              <a:t>執行服務使用者及員工的健康監測機制，包括定時測溫與記錄措施</a:t>
            </a:r>
            <a:r>
              <a:rPr lang="en-US" altLang="zh-TW" dirty="0" smtClean="0"/>
              <a:t>;</a:t>
            </a:r>
            <a:endParaRPr lang="zh-TW" altLang="zh-TW" sz="1700" dirty="0" smtClean="0"/>
          </a:p>
          <a:p>
            <a:pPr lvl="1"/>
            <a:r>
              <a:rPr lang="zh-TW" altLang="en-US" dirty="0" smtClean="0"/>
              <a:t>執行</a:t>
            </a:r>
            <a:r>
              <a:rPr lang="zh-TW" altLang="zh-TW" dirty="0" smtClean="0"/>
              <a:t>訪客管理制度，包括到訪測溫與登錄機制</a:t>
            </a:r>
            <a:r>
              <a:rPr lang="en-US" altLang="zh-TW" dirty="0" smtClean="0"/>
              <a:t>;</a:t>
            </a:r>
            <a:endParaRPr lang="zh-TW" altLang="zh-TW" sz="1700" dirty="0" smtClean="0"/>
          </a:p>
          <a:p>
            <a:pPr lvl="1"/>
            <a:r>
              <a:rPr lang="zh-TW" altLang="zh-TW" dirty="0" smtClean="0"/>
              <a:t>遵照傳染病通報機制</a:t>
            </a:r>
            <a:r>
              <a:rPr lang="en-US" altLang="zh-TW" dirty="0" smtClean="0"/>
              <a:t>;</a:t>
            </a:r>
            <a:endParaRPr lang="zh-TW" altLang="zh-TW" sz="1700" dirty="0" smtClean="0"/>
          </a:p>
          <a:p>
            <a:pPr lvl="1"/>
            <a:r>
              <a:rPr lang="zh-TW" altLang="zh-TW" dirty="0" smtClean="0"/>
              <a:t>加強員工及服務使用者的自主健康管理意識，</a:t>
            </a:r>
            <a:r>
              <a:rPr lang="zh-TW" altLang="en-US" dirty="0" smtClean="0"/>
              <a:t>包括注意個人衛生、環境清潔及</a:t>
            </a:r>
            <a:r>
              <a:rPr lang="zh-TW" altLang="zh-TW" dirty="0" smtClean="0"/>
              <a:t>提醒他們經常留意自己的健康狀況，在出現不適時即時通知有關負責人員</a:t>
            </a:r>
            <a:r>
              <a:rPr lang="zh-TW" altLang="en-US" dirty="0" smtClean="0"/>
              <a:t>，並及早就醫</a:t>
            </a:r>
            <a:r>
              <a:rPr lang="zh-TW" altLang="zh-TW" dirty="0" smtClean="0"/>
              <a:t>。</a:t>
            </a:r>
            <a:endParaRPr lang="zh-TW" altLang="zh-TW" sz="1700" dirty="0" smtClean="0"/>
          </a:p>
          <a:p>
            <a:pPr lvl="1"/>
            <a:r>
              <a:rPr lang="zh-TW" altLang="en-US" dirty="0" smtClean="0"/>
              <a:t>執行本局及衛生局</a:t>
            </a:r>
            <a:r>
              <a:rPr lang="zh-TW" altLang="zh-TW" dirty="0" smtClean="0"/>
              <a:t>按</a:t>
            </a:r>
            <a:r>
              <a:rPr lang="zh-TW" altLang="en-US" dirty="0" smtClean="0"/>
              <a:t>該時期</a:t>
            </a:r>
            <a:r>
              <a:rPr lang="zh-TW" altLang="zh-TW" dirty="0" smtClean="0"/>
              <a:t>傳染病</a:t>
            </a:r>
            <a:r>
              <a:rPr lang="zh-TW" altLang="en-US" dirty="0" smtClean="0"/>
              <a:t>的</a:t>
            </a:r>
            <a:r>
              <a:rPr lang="zh-TW" altLang="zh-TW" dirty="0" smtClean="0"/>
              <a:t>特性</a:t>
            </a:r>
            <a:r>
              <a:rPr lang="zh-TW" altLang="en-US" dirty="0" smtClean="0"/>
              <a:t>所發出的</a:t>
            </a:r>
            <a:r>
              <a:rPr lang="zh-TW" altLang="zh-TW" dirty="0" smtClean="0"/>
              <a:t>指引，</a:t>
            </a:r>
            <a:r>
              <a:rPr lang="zh-TW" altLang="en-US" dirty="0" smtClean="0"/>
              <a:t>包括</a:t>
            </a:r>
            <a:r>
              <a:rPr lang="zh-TW" altLang="zh-TW" dirty="0" smtClean="0"/>
              <a:t>設施出現疑似及</a:t>
            </a:r>
            <a:r>
              <a:rPr lang="en-US" altLang="zh-TW" dirty="0" smtClean="0"/>
              <a:t>/</a:t>
            </a:r>
            <a:r>
              <a:rPr lang="zh-TW" altLang="zh-TW" dirty="0" smtClean="0"/>
              <a:t>或確定病例時的應對</a:t>
            </a:r>
            <a:r>
              <a:rPr lang="zh-TW" altLang="en-US" dirty="0" smtClean="0"/>
              <a:t>措施</a:t>
            </a:r>
            <a:r>
              <a:rPr lang="en-US" altLang="zh-TW" dirty="0" smtClean="0"/>
              <a:t>;</a:t>
            </a:r>
            <a:endParaRPr lang="zh-TW" altLang="zh-TW" dirty="0" smtClean="0"/>
          </a:p>
          <a:p>
            <a:pPr lvl="1"/>
            <a:r>
              <a:rPr lang="zh-TW" altLang="zh-TW" dirty="0" smtClean="0"/>
              <a:t>配合衛生局的流行病學調查工作，妥善備存和病例管理與接觸者追蹤有關的各種記錄文件，例如服務使用者的健康記錄，訪客登記資料等，以便有關當局開展工作。</a:t>
            </a:r>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防疫主任機制</a:t>
            </a:r>
            <a:endParaRPr lang="zh-MO" altLang="en-US" sz="4000" b="1" dirty="0"/>
          </a:p>
        </p:txBody>
      </p:sp>
      <p:sp>
        <p:nvSpPr>
          <p:cNvPr id="3" name="內容版面配置區 2"/>
          <p:cNvSpPr>
            <a:spLocks noGrp="1"/>
          </p:cNvSpPr>
          <p:nvPr>
            <p:ph sz="quarter" idx="1"/>
          </p:nvPr>
        </p:nvSpPr>
        <p:spPr/>
        <p:txBody>
          <a:bodyPr/>
          <a:lstStyle/>
          <a:p>
            <a:pPr marL="0" indent="0">
              <a:buNone/>
            </a:pPr>
            <a:r>
              <a:rPr lang="zh-TW" altLang="en-US" dirty="0" smtClean="0"/>
              <a:t>歷史：</a:t>
            </a:r>
            <a:endParaRPr lang="en-US" altLang="zh-TW" dirty="0" smtClean="0"/>
          </a:p>
          <a:p>
            <a:pPr marL="0" indent="0">
              <a:buNone/>
            </a:pPr>
            <a:r>
              <a:rPr lang="zh-TW" altLang="en-US" dirty="0" smtClean="0"/>
              <a:t>防疫主任之設立源於</a:t>
            </a:r>
            <a:r>
              <a:rPr lang="en-US" altLang="zh-TW" dirty="0" smtClean="0"/>
              <a:t>2003</a:t>
            </a:r>
            <a:r>
              <a:rPr lang="zh-TW" altLang="en-US" dirty="0" smtClean="0"/>
              <a:t>年底</a:t>
            </a:r>
            <a:r>
              <a:rPr lang="en-US" altLang="zh-TW" dirty="0" smtClean="0"/>
              <a:t>SARS</a:t>
            </a:r>
            <a:r>
              <a:rPr lang="zh-TW" altLang="en-US" dirty="0" smtClean="0"/>
              <a:t>侵襲全球期間，由衛生局和社工局組織社會服務設施設立的預防傳染病工作項目。</a:t>
            </a:r>
            <a:endParaRPr lang="en-US" altLang="zh-TW" dirty="0" smtClean="0"/>
          </a:p>
          <a:p>
            <a:pPr marL="0" indent="0">
              <a:buNone/>
            </a:pPr>
            <a:endParaRPr lang="en-US" altLang="zh-TW" dirty="0" smtClean="0"/>
          </a:p>
          <a:p>
            <a:pPr marL="0" indent="0">
              <a:buNone/>
            </a:pPr>
            <a:r>
              <a:rPr lang="zh-TW" altLang="en-US" dirty="0" smtClean="0"/>
              <a:t>經歷</a:t>
            </a:r>
            <a:endParaRPr lang="en-US" altLang="zh-TW" dirty="0" smtClean="0"/>
          </a:p>
          <a:p>
            <a:r>
              <a:rPr lang="en-US" altLang="zh-TW" dirty="0" smtClean="0"/>
              <a:t>SARS-2003</a:t>
            </a:r>
          </a:p>
          <a:p>
            <a:r>
              <a:rPr lang="zh-TW" altLang="en-US" dirty="0" smtClean="0"/>
              <a:t>流感大流行</a:t>
            </a:r>
            <a:r>
              <a:rPr lang="en-US" altLang="zh-TW" dirty="0" smtClean="0"/>
              <a:t>-2007</a:t>
            </a:r>
          </a:p>
          <a:p>
            <a:r>
              <a:rPr lang="zh-TW" altLang="en-US" dirty="0" smtClean="0"/>
              <a:t>新型</a:t>
            </a:r>
            <a:r>
              <a:rPr lang="en-US" altLang="zh-TW" dirty="0" smtClean="0"/>
              <a:t>H1N1-2009</a:t>
            </a:r>
          </a:p>
          <a:p>
            <a:r>
              <a:rPr lang="en-US" altLang="zh-TW" dirty="0" smtClean="0"/>
              <a:t>H7N9</a:t>
            </a:r>
            <a:r>
              <a:rPr lang="zh-TW" altLang="en-US" dirty="0" smtClean="0"/>
              <a:t>及新型冠狀病毒</a:t>
            </a:r>
            <a:r>
              <a:rPr lang="en-US" altLang="zh-TW" dirty="0" smtClean="0"/>
              <a:t>-2013</a:t>
            </a:r>
          </a:p>
          <a:p>
            <a:r>
              <a:rPr lang="zh-TW" altLang="en-US" dirty="0" smtClean="0"/>
              <a:t>中東呼吸綜合徵</a:t>
            </a:r>
            <a:r>
              <a:rPr lang="en-US" altLang="zh-TW" dirty="0" smtClean="0"/>
              <a:t>-2015</a:t>
            </a:r>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zh-MO" altLang="en-US" dirty="0"/>
          </a:p>
        </p:txBody>
      </p:sp>
    </p:spTree>
    <p:extLst>
      <p:ext uri="{BB962C8B-B14F-4D97-AF65-F5344CB8AC3E}">
        <p14:creationId xmlns:p14="http://schemas.microsoft.com/office/powerpoint/2010/main" xmlns="" val="2630367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小組基本架構</a:t>
            </a:r>
            <a:endParaRPr lang="zh-TW" altLang="en-US" dirty="0"/>
          </a:p>
        </p:txBody>
      </p:sp>
      <p:sp>
        <p:nvSpPr>
          <p:cNvPr id="3" name="內容版面配置區 2"/>
          <p:cNvSpPr>
            <a:spLocks noGrp="1"/>
          </p:cNvSpPr>
          <p:nvPr>
            <p:ph sz="quarter" idx="1"/>
          </p:nvPr>
        </p:nvSpPr>
        <p:spPr/>
        <p:txBody>
          <a:bodyPr/>
          <a:lstStyle/>
          <a:p>
            <a:r>
              <a:rPr lang="zh-TW" altLang="en-US" sz="2000" dirty="0" smtClean="0"/>
              <a:t>小組成員除正</a:t>
            </a:r>
            <a:r>
              <a:rPr lang="zh-TW" altLang="en-US" sz="2000" dirty="0" smtClean="0"/>
              <a:t>、副防疫</a:t>
            </a:r>
            <a:r>
              <a:rPr lang="zh-TW" altLang="en-US" sz="2000" dirty="0" smtClean="0"/>
              <a:t>主任外，按設施實際聘任狀況</a:t>
            </a:r>
            <a:r>
              <a:rPr lang="en-US" altLang="zh-TW" sz="2000" dirty="0" smtClean="0"/>
              <a:t>(</a:t>
            </a:r>
            <a:r>
              <a:rPr lang="zh-TW" altLang="en-US" sz="2000" dirty="0" smtClean="0"/>
              <a:t>設施</a:t>
            </a:r>
            <a:r>
              <a:rPr lang="zh-TW" altLang="en-US" sz="2000" dirty="0" smtClean="0"/>
              <a:t>負責人、護士、健康照護員、社工、幼兒導師、保育員、活動協調員、文員、總務及</a:t>
            </a:r>
            <a:r>
              <a:rPr lang="zh-TW" altLang="en-US" sz="2000" dirty="0" smtClean="0"/>
              <a:t>助理員</a:t>
            </a:r>
            <a:r>
              <a:rPr lang="en-US" altLang="zh-TW" sz="2000" dirty="0" smtClean="0"/>
              <a:t>)</a:t>
            </a:r>
            <a:r>
              <a:rPr lang="zh-TW" altLang="en-US" sz="2000" dirty="0" smtClean="0"/>
              <a:t>，評估及安排有能力的員工擔任下列職務。</a:t>
            </a:r>
            <a:endParaRPr lang="en-US" altLang="zh-TW" sz="2000" dirty="0" smtClean="0"/>
          </a:p>
          <a:p>
            <a:endParaRPr lang="en-US" altLang="zh-TW" dirty="0" smtClean="0"/>
          </a:p>
          <a:p>
            <a:pPr>
              <a:buNone/>
            </a:pPr>
            <a:endParaRPr lang="zh-TW" altLang="en-US" dirty="0"/>
          </a:p>
        </p:txBody>
      </p:sp>
      <p:graphicFrame>
        <p:nvGraphicFramePr>
          <p:cNvPr id="4" name="表格 3"/>
          <p:cNvGraphicFramePr>
            <a:graphicFrameLocks noGrp="1"/>
          </p:cNvGraphicFramePr>
          <p:nvPr/>
        </p:nvGraphicFramePr>
        <p:xfrm>
          <a:off x="755576" y="3140968"/>
          <a:ext cx="7344816" cy="3351226"/>
        </p:xfrm>
        <a:graphic>
          <a:graphicData uri="http://schemas.openxmlformats.org/drawingml/2006/table">
            <a:tbl>
              <a:tblPr firstRow="1" bandRow="1">
                <a:tableStyleId>{5C22544A-7EE6-4342-B048-85BDC9FD1C3A}</a:tableStyleId>
              </a:tblPr>
              <a:tblGrid>
                <a:gridCol w="830284"/>
                <a:gridCol w="6514532"/>
              </a:tblGrid>
              <a:tr h="409289">
                <a:tc>
                  <a:txBody>
                    <a:bodyPr/>
                    <a:lstStyle/>
                    <a:p>
                      <a:r>
                        <a:rPr lang="zh-TW" altLang="en-US" sz="1800" dirty="0" smtClean="0">
                          <a:solidFill>
                            <a:schemeClr val="tx1"/>
                          </a:solidFill>
                        </a:rPr>
                        <a:t>職位</a:t>
                      </a:r>
                      <a:endParaRPr lang="zh-TW" altLang="en-US" sz="1800" dirty="0">
                        <a:solidFill>
                          <a:schemeClr val="tx1"/>
                        </a:solidFill>
                      </a:endParaRPr>
                    </a:p>
                  </a:txBody>
                  <a:tcPr>
                    <a:solidFill>
                      <a:srgbClr val="FFC000">
                        <a:alpha val="18000"/>
                      </a:srgbClr>
                    </a:solidFill>
                  </a:tcPr>
                </a:tc>
                <a:tc>
                  <a:txBody>
                    <a:bodyPr/>
                    <a:lstStyle/>
                    <a:p>
                      <a:r>
                        <a:rPr lang="zh-TW" altLang="en-US" sz="1800" dirty="0" smtClean="0">
                          <a:solidFill>
                            <a:schemeClr val="tx1"/>
                          </a:solidFill>
                        </a:rPr>
                        <a:t>職務</a:t>
                      </a:r>
                      <a:endParaRPr lang="zh-TW" altLang="en-US" sz="1800" dirty="0">
                        <a:solidFill>
                          <a:schemeClr val="tx1"/>
                        </a:solidFill>
                      </a:endParaRPr>
                    </a:p>
                  </a:txBody>
                  <a:tcPr>
                    <a:solidFill>
                      <a:srgbClr val="FFC000">
                        <a:alpha val="18000"/>
                      </a:srgbClr>
                    </a:solidFill>
                  </a:tcPr>
                </a:tc>
              </a:tr>
              <a:tr h="409289">
                <a:tc>
                  <a:txBody>
                    <a:bodyPr/>
                    <a:lstStyle/>
                    <a:p>
                      <a:endParaRPr lang="zh-TW" altLang="en-US" sz="1600" dirty="0"/>
                    </a:p>
                  </a:txBody>
                  <a:tcPr>
                    <a:solidFill>
                      <a:srgbClr val="FFC000">
                        <a:alpha val="18000"/>
                      </a:srgbClr>
                    </a:solidFill>
                  </a:tcPr>
                </a:tc>
                <a:tc>
                  <a:txBody>
                    <a:bodyPr/>
                    <a:lstStyle/>
                    <a:p>
                      <a:r>
                        <a:rPr kumimoji="0" lang="zh-TW" altLang="zh-TW" sz="1600" kern="1200" dirty="0" smtClean="0">
                          <a:solidFill>
                            <a:schemeClr val="dk1"/>
                          </a:solidFill>
                          <a:latin typeface="+mn-lt"/>
                          <a:ea typeface="+mn-ea"/>
                          <a:cs typeface="+mn-cs"/>
                        </a:rPr>
                        <a:t>統籌及監督小組工作、指揮人力及資源調配。</a:t>
                      </a:r>
                      <a:endParaRPr lang="zh-TW" altLang="en-US" sz="1600" dirty="0"/>
                    </a:p>
                  </a:txBody>
                  <a:tcPr>
                    <a:solidFill>
                      <a:srgbClr val="FFC000">
                        <a:alpha val="18000"/>
                      </a:srgbClr>
                    </a:solidFill>
                  </a:tcPr>
                </a:tc>
              </a:tr>
              <a:tr h="545719">
                <a:tc>
                  <a:txBody>
                    <a:bodyPr/>
                    <a:lstStyle/>
                    <a:p>
                      <a:endParaRPr lang="zh-TW" altLang="en-US" sz="1600"/>
                    </a:p>
                  </a:txBody>
                  <a:tcPr>
                    <a:solidFill>
                      <a:srgbClr val="FFC000">
                        <a:alpha val="18000"/>
                      </a:srgbClr>
                    </a:solidFill>
                  </a:tcPr>
                </a:tc>
                <a:tc>
                  <a:txBody>
                    <a:bodyPr/>
                    <a:lstStyle/>
                    <a:p>
                      <a:r>
                        <a:rPr kumimoji="0" lang="zh-TW" altLang="zh-TW" sz="1600" kern="1200" dirty="0" smtClean="0">
                          <a:solidFill>
                            <a:schemeClr val="dk1"/>
                          </a:solidFill>
                          <a:latin typeface="+mn-lt"/>
                          <a:ea typeface="+mn-ea"/>
                          <a:cs typeface="+mn-cs"/>
                        </a:rPr>
                        <a:t>協助統籌及監督小組工作、監督及教導前線同工落實指引的各項傳染病防控措施、管理防疫物資、執行通報程序、與衛生局及社工局保持聯繫。</a:t>
                      </a:r>
                      <a:endParaRPr lang="zh-TW" altLang="en-US" sz="1600" dirty="0"/>
                    </a:p>
                  </a:txBody>
                  <a:tcPr>
                    <a:solidFill>
                      <a:srgbClr val="FFC000">
                        <a:alpha val="18000"/>
                      </a:srgbClr>
                    </a:solidFill>
                  </a:tcPr>
                </a:tc>
              </a:tr>
              <a:tr h="545719">
                <a:tc>
                  <a:txBody>
                    <a:bodyPr/>
                    <a:lstStyle/>
                    <a:p>
                      <a:endParaRPr lang="zh-TW" altLang="en-US" sz="1600"/>
                    </a:p>
                  </a:txBody>
                  <a:tcPr>
                    <a:solidFill>
                      <a:srgbClr val="FFC000">
                        <a:alpha val="18000"/>
                      </a:srgbClr>
                    </a:solidFill>
                  </a:tcPr>
                </a:tc>
                <a:tc>
                  <a:txBody>
                    <a:bodyPr/>
                    <a:lstStyle/>
                    <a:p>
                      <a:r>
                        <a:rPr kumimoji="0" lang="zh-TW" altLang="zh-TW" sz="1600" kern="1200" dirty="0" smtClean="0">
                          <a:solidFill>
                            <a:schemeClr val="dk1"/>
                          </a:solidFill>
                          <a:latin typeface="+mn-lt"/>
                          <a:ea typeface="+mn-ea"/>
                          <a:cs typeface="+mn-cs"/>
                        </a:rPr>
                        <a:t>最新疫情交流、落實訪客制度、健康監測</a:t>
                      </a:r>
                      <a:r>
                        <a:rPr kumimoji="0" lang="en-US" altLang="zh-TW" sz="1600" kern="1200" dirty="0" smtClean="0">
                          <a:solidFill>
                            <a:schemeClr val="dk1"/>
                          </a:solidFill>
                          <a:latin typeface="+mn-lt"/>
                          <a:ea typeface="+mn-ea"/>
                          <a:cs typeface="+mn-cs"/>
                        </a:rPr>
                        <a:t>(</a:t>
                      </a:r>
                      <a:r>
                        <a:rPr kumimoji="0" lang="zh-TW" altLang="zh-TW" sz="1600" kern="1200" dirty="0" smtClean="0">
                          <a:solidFill>
                            <a:schemeClr val="dk1"/>
                          </a:solidFill>
                          <a:latin typeface="+mn-lt"/>
                          <a:ea typeface="+mn-ea"/>
                          <a:cs typeface="+mn-cs"/>
                        </a:rPr>
                        <a:t>安排隔離疑似個案，隨時向設施負責人匯報最新情況</a:t>
                      </a:r>
                      <a:r>
                        <a:rPr kumimoji="0" lang="en-US" altLang="zh-TW" sz="1600" kern="1200" dirty="0" smtClean="0">
                          <a:solidFill>
                            <a:schemeClr val="dk1"/>
                          </a:solidFill>
                          <a:latin typeface="+mn-lt"/>
                          <a:ea typeface="+mn-ea"/>
                          <a:cs typeface="+mn-cs"/>
                        </a:rPr>
                        <a:t>)</a:t>
                      </a:r>
                      <a:r>
                        <a:rPr kumimoji="0" lang="zh-TW" altLang="zh-TW" sz="1600" kern="1200" dirty="0" smtClean="0">
                          <a:solidFill>
                            <a:schemeClr val="dk1"/>
                          </a:solidFill>
                          <a:latin typeface="+mn-lt"/>
                          <a:ea typeface="+mn-ea"/>
                          <a:cs typeface="+mn-cs"/>
                        </a:rPr>
                        <a:t>及協助監督及維持各項護理及傳染病防控措施。</a:t>
                      </a:r>
                      <a:endParaRPr lang="zh-TW" altLang="en-US" sz="1600" dirty="0"/>
                    </a:p>
                  </a:txBody>
                  <a:tcPr>
                    <a:solidFill>
                      <a:srgbClr val="FFC000">
                        <a:alpha val="18000"/>
                      </a:srgbClr>
                    </a:solidFill>
                  </a:tcPr>
                </a:tc>
              </a:tr>
              <a:tr h="490865">
                <a:tc>
                  <a:txBody>
                    <a:bodyPr/>
                    <a:lstStyle/>
                    <a:p>
                      <a:endParaRPr lang="zh-TW" altLang="en-US" sz="1600"/>
                    </a:p>
                  </a:txBody>
                  <a:tcPr>
                    <a:solidFill>
                      <a:srgbClr val="FFC000">
                        <a:alpha val="18000"/>
                      </a:srgbClr>
                    </a:solidFill>
                  </a:tcPr>
                </a:tc>
                <a:tc>
                  <a:txBody>
                    <a:bodyPr/>
                    <a:lstStyle/>
                    <a:p>
                      <a:r>
                        <a:rPr kumimoji="0" lang="zh-TW" altLang="zh-TW" sz="1600" kern="1200" dirty="0" smtClean="0">
                          <a:solidFill>
                            <a:schemeClr val="dk1"/>
                          </a:solidFill>
                          <a:latin typeface="+mn-lt"/>
                          <a:ea typeface="+mn-ea"/>
                          <a:cs typeface="+mn-cs"/>
                        </a:rPr>
                        <a:t>協助安排服務使用者接受核心服務，維持日常生活，保持與家屬之聯繫及提供最新消息。</a:t>
                      </a:r>
                      <a:endParaRPr lang="zh-TW" altLang="en-US" sz="1600" dirty="0"/>
                    </a:p>
                  </a:txBody>
                  <a:tcPr>
                    <a:solidFill>
                      <a:srgbClr val="FFC000">
                        <a:alpha val="18000"/>
                      </a:srgbClr>
                    </a:solidFill>
                  </a:tcPr>
                </a:tc>
              </a:tr>
              <a:tr h="551448">
                <a:tc>
                  <a:txBody>
                    <a:bodyPr/>
                    <a:lstStyle/>
                    <a:p>
                      <a:endParaRPr lang="zh-TW" altLang="en-US" sz="1600" dirty="0"/>
                    </a:p>
                  </a:txBody>
                  <a:tcPr>
                    <a:solidFill>
                      <a:srgbClr val="FFC000">
                        <a:alpha val="18000"/>
                      </a:srgbClr>
                    </a:solidFill>
                  </a:tcPr>
                </a:tc>
                <a:tc>
                  <a:txBody>
                    <a:bodyPr/>
                    <a:lstStyle/>
                    <a:p>
                      <a:r>
                        <a:rPr kumimoji="0" lang="zh-TW" altLang="zh-TW" sz="1600" kern="1200" dirty="0" smtClean="0">
                          <a:solidFill>
                            <a:schemeClr val="dk1"/>
                          </a:solidFill>
                          <a:latin typeface="+mn-lt"/>
                          <a:ea typeface="+mn-ea"/>
                          <a:cs typeface="+mn-cs"/>
                        </a:rPr>
                        <a:t>支援各種物資採購，協助監測及記錄訪客體溫，即時匯報異常狀況。</a:t>
                      </a:r>
                      <a:endParaRPr lang="zh-TW" altLang="en-US" sz="1600" dirty="0"/>
                    </a:p>
                  </a:txBody>
                  <a:tcPr>
                    <a:solidFill>
                      <a:srgbClr val="FFC000">
                        <a:alpha val="18000"/>
                      </a:srgbClr>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979712" y="1700808"/>
            <a:ext cx="6172200" cy="1894362"/>
          </a:xfrm>
        </p:spPr>
        <p:txBody>
          <a:bodyPr>
            <a:normAutofit/>
          </a:bodyPr>
          <a:lstStyle/>
          <a:p>
            <a:pPr algn="ctr"/>
            <a:r>
              <a:rPr lang="zh-TW" altLang="en-US" sz="7200" dirty="0" smtClean="0"/>
              <a:t>謝謝！</a:t>
            </a:r>
            <a:endParaRPr lang="zh-MO" altLang="en-US" sz="7200" dirty="0"/>
          </a:p>
        </p:txBody>
      </p:sp>
    </p:spTree>
    <p:extLst>
      <p:ext uri="{BB962C8B-B14F-4D97-AF65-F5344CB8AC3E}">
        <p14:creationId xmlns:p14="http://schemas.microsoft.com/office/powerpoint/2010/main" xmlns="" val="1876116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a:xfrm>
            <a:off x="785813" y="1785938"/>
            <a:ext cx="8029575" cy="1470025"/>
          </a:xfrm>
        </p:spPr>
        <p:txBody>
          <a:bodyPr/>
          <a:lstStyle/>
          <a:p>
            <a:pPr>
              <a:defRPr/>
            </a:pPr>
            <a:r>
              <a:rPr lang="zh-TW" altLang="en-US" sz="4400" dirty="0" smtClean="0"/>
              <a:t>小組活動 </a:t>
            </a:r>
            <a:r>
              <a:rPr lang="en-US" altLang="zh-TW" sz="4400" dirty="0" smtClean="0"/>
              <a:t>- </a:t>
            </a:r>
            <a:r>
              <a:rPr lang="zh-TW" altLang="en-US" sz="4400" dirty="0" smtClean="0"/>
              <a:t>個案討論</a:t>
            </a:r>
          </a:p>
        </p:txBody>
      </p:sp>
    </p:spTree>
    <p:extLst>
      <p:ext uri="{BB962C8B-B14F-4D97-AF65-F5344CB8AC3E}">
        <p14:creationId xmlns:p14="http://schemas.microsoft.com/office/powerpoint/2010/main" xmlns="" val="19375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設立防疫主任</a:t>
            </a:r>
            <a:endParaRPr lang="zh-MO" altLang="en-US" sz="4000" b="1" dirty="0"/>
          </a:p>
        </p:txBody>
      </p:sp>
      <p:sp>
        <p:nvSpPr>
          <p:cNvPr id="3" name="內容版面配置區 2"/>
          <p:cNvSpPr>
            <a:spLocks noGrp="1"/>
          </p:cNvSpPr>
          <p:nvPr>
            <p:ph sz="quarter" idx="1"/>
          </p:nvPr>
        </p:nvSpPr>
        <p:spPr/>
        <p:txBody>
          <a:bodyPr/>
          <a:lstStyle/>
          <a:p>
            <a:pPr lvl="0"/>
            <a:r>
              <a:rPr lang="zh-TW" altLang="zh-MO" dirty="0" smtClean="0"/>
              <a:t>各</a:t>
            </a:r>
            <a:r>
              <a:rPr lang="zh-TW" altLang="en-US" dirty="0" smtClean="0"/>
              <a:t>社會</a:t>
            </a:r>
            <a:r>
              <a:rPr lang="zh-TW" altLang="zh-MO" dirty="0" smtClean="0"/>
              <a:t>服務</a:t>
            </a:r>
            <a:r>
              <a:rPr lang="zh-TW" altLang="zh-MO" dirty="0"/>
              <a:t>設施應委任一名防疫主任及一名副防疫主任，負責統籌、協調和監察執行各項傳染病的預防及應變工作</a:t>
            </a:r>
            <a:r>
              <a:rPr lang="zh-TW" altLang="zh-MO" dirty="0" smtClean="0"/>
              <a:t>。</a:t>
            </a:r>
            <a:endParaRPr lang="en-US" altLang="zh-TW" dirty="0" smtClean="0"/>
          </a:p>
          <a:p>
            <a:pPr lvl="0"/>
            <a:endParaRPr lang="en-US" altLang="zh-TW" dirty="0"/>
          </a:p>
          <a:p>
            <a:pPr lvl="0"/>
            <a:r>
              <a:rPr lang="zh-TW" altLang="zh-MO" dirty="0"/>
              <a:t>建議管理者選出有醫學、護理或衛生知識且熟悉設施內部運作者擔任。</a:t>
            </a:r>
          </a:p>
          <a:p>
            <a:endParaRPr lang="zh-MO" altLang="en-US" dirty="0"/>
          </a:p>
        </p:txBody>
      </p:sp>
    </p:spTree>
    <p:extLst>
      <p:ext uri="{BB962C8B-B14F-4D97-AF65-F5344CB8AC3E}">
        <p14:creationId xmlns:p14="http://schemas.microsoft.com/office/powerpoint/2010/main" xmlns="" val="99050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防疫主任職責</a:t>
            </a:r>
            <a:endParaRPr lang="zh-MO" altLang="en-US" sz="4000" b="1" dirty="0"/>
          </a:p>
        </p:txBody>
      </p:sp>
      <p:sp>
        <p:nvSpPr>
          <p:cNvPr id="3" name="內容版面配置區 2"/>
          <p:cNvSpPr>
            <a:spLocks noGrp="1"/>
          </p:cNvSpPr>
          <p:nvPr>
            <p:ph sz="quarter" idx="1"/>
          </p:nvPr>
        </p:nvSpPr>
        <p:spPr/>
        <p:txBody>
          <a:bodyPr/>
          <a:lstStyle/>
          <a:p>
            <a:pPr>
              <a:buNone/>
            </a:pPr>
            <a:r>
              <a:rPr lang="zh-TW" altLang="en-US" dirty="0" smtClean="0"/>
              <a:t>協調、監督及落實傳染病指引的執行情況</a:t>
            </a:r>
            <a:endParaRPr lang="en-US" altLang="zh-TW" dirty="0" smtClean="0"/>
          </a:p>
          <a:p>
            <a:r>
              <a:rPr lang="zh-TW" altLang="zh-MO" dirty="0" smtClean="0"/>
              <a:t>協助監察及落實在服務設施內執行預防傳染病指引內的建議，包括：個人衛生、環境衛生及食物衛生等措施</a:t>
            </a:r>
            <a:r>
              <a:rPr lang="zh-TW" altLang="en-US" dirty="0" smtClean="0"/>
              <a:t>；</a:t>
            </a:r>
            <a:endParaRPr lang="en-US" altLang="zh-TW" dirty="0" smtClean="0"/>
          </a:p>
          <a:p>
            <a:pPr lvl="0">
              <a:buNone/>
            </a:pPr>
            <a:endParaRPr lang="zh-TW" altLang="zh-MO" dirty="0" smtClean="0"/>
          </a:p>
          <a:p>
            <a:endParaRPr lang="zh-MO" altLang="en-US" dirty="0" smtClean="0"/>
          </a:p>
          <a:p>
            <a:endParaRPr lang="en-US" altLang="zh-TW" dirty="0" smtClean="0"/>
          </a:p>
          <a:p>
            <a:pPr marL="0" indent="0">
              <a:buNone/>
            </a:pPr>
            <a:endParaRPr lang="en-US" altLang="zh-TW" sz="900" dirty="0" smtClean="0"/>
          </a:p>
        </p:txBody>
      </p:sp>
      <p:pic>
        <p:nvPicPr>
          <p:cNvPr id="4" name="圖片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4293096"/>
            <a:ext cx="2952328" cy="2104656"/>
          </a:xfrm>
          <a:prstGeom prst="rect">
            <a:avLst/>
          </a:prstGeom>
          <a:noFill/>
          <a:ln>
            <a:noFill/>
          </a:ln>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4149080"/>
            <a:ext cx="1733717" cy="2324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92852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防疫主任職責</a:t>
            </a:r>
            <a:endParaRPr lang="zh-MO" altLang="en-US" sz="4000" b="1" dirty="0"/>
          </a:p>
        </p:txBody>
      </p:sp>
      <p:sp>
        <p:nvSpPr>
          <p:cNvPr id="3" name="內容版面配置區 2"/>
          <p:cNvSpPr>
            <a:spLocks noGrp="1"/>
          </p:cNvSpPr>
          <p:nvPr>
            <p:ph sz="quarter" idx="1"/>
          </p:nvPr>
        </p:nvSpPr>
        <p:spPr/>
        <p:txBody>
          <a:bodyPr/>
          <a:lstStyle/>
          <a:p>
            <a:r>
              <a:rPr lang="zh-TW" altLang="zh-MO" dirty="0" smtClean="0"/>
              <a:t>監督服務設施內醫療器具及其他用具等的消毒工作</a:t>
            </a:r>
            <a:r>
              <a:rPr lang="zh-TW" altLang="en-US" dirty="0" smtClean="0"/>
              <a:t>；</a:t>
            </a:r>
            <a:endParaRPr lang="en-US" altLang="zh-TW" dirty="0" smtClean="0"/>
          </a:p>
          <a:p>
            <a:r>
              <a:rPr lang="zh-TW" altLang="zh-MO" dirty="0" smtClean="0"/>
              <a:t>妥善處理污染衣物及其他廢物（尤其醫療廢物）之棄置；</a:t>
            </a:r>
            <a:endParaRPr lang="en-US" altLang="zh-TW" dirty="0" smtClean="0"/>
          </a:p>
          <a:p>
            <a:endParaRPr lang="en-US" altLang="zh-MO" dirty="0"/>
          </a:p>
        </p:txBody>
      </p:sp>
      <p:pic>
        <p:nvPicPr>
          <p:cNvPr id="5" name="圖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76056" y="3501008"/>
            <a:ext cx="3161928" cy="2540000"/>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3641142"/>
            <a:ext cx="3744416" cy="2399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6737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防疫主任職責</a:t>
            </a:r>
            <a:endParaRPr lang="zh-MO" altLang="en-US" sz="4000" b="1" dirty="0"/>
          </a:p>
        </p:txBody>
      </p:sp>
      <p:sp>
        <p:nvSpPr>
          <p:cNvPr id="3" name="內容版面配置區 2"/>
          <p:cNvSpPr>
            <a:spLocks noGrp="1"/>
          </p:cNvSpPr>
          <p:nvPr>
            <p:ph sz="quarter" idx="1"/>
          </p:nvPr>
        </p:nvSpPr>
        <p:spPr/>
        <p:txBody>
          <a:bodyPr/>
          <a:lstStyle/>
          <a:p>
            <a:pPr>
              <a:buNone/>
            </a:pPr>
            <a:r>
              <a:rPr lang="zh-TW" altLang="en-US" dirty="0" smtClean="0"/>
              <a:t>儲存防疫物資</a:t>
            </a:r>
            <a:endParaRPr lang="en-US" altLang="zh-TW" dirty="0" smtClean="0"/>
          </a:p>
          <a:p>
            <a:r>
              <a:rPr lang="zh-TW" altLang="zh-MO" dirty="0" smtClean="0"/>
              <a:t>協助主管為設施員工儲存及提供必須的個人防護裝備；</a:t>
            </a:r>
            <a:endParaRPr lang="en-US" altLang="zh-TW" dirty="0" smtClean="0"/>
          </a:p>
          <a:p>
            <a:pPr lvl="0">
              <a:buNone/>
            </a:pPr>
            <a:endParaRPr lang="zh-TW" altLang="zh-MO" dirty="0" smtClean="0"/>
          </a:p>
          <a:p>
            <a:endParaRPr lang="zh-MO" altLang="en-US" dirty="0" smtClean="0"/>
          </a:p>
          <a:p>
            <a:endParaRPr lang="en-US" altLang="zh-TW" dirty="0" smtClean="0"/>
          </a:p>
          <a:p>
            <a:pPr marL="0" indent="0">
              <a:buNone/>
            </a:pPr>
            <a:endParaRPr lang="en-US" altLang="zh-TW" sz="9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3212976"/>
            <a:ext cx="5153025"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2852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防疫主任職責</a:t>
            </a:r>
            <a:endParaRPr lang="zh-MO" altLang="en-US" sz="4000" b="1" dirty="0"/>
          </a:p>
        </p:txBody>
      </p:sp>
      <p:sp>
        <p:nvSpPr>
          <p:cNvPr id="3" name="內容版面配置區 2"/>
          <p:cNvSpPr>
            <a:spLocks noGrp="1"/>
          </p:cNvSpPr>
          <p:nvPr>
            <p:ph sz="quarter" idx="1"/>
          </p:nvPr>
        </p:nvSpPr>
        <p:spPr/>
        <p:txBody>
          <a:bodyPr>
            <a:normAutofit/>
          </a:bodyPr>
          <a:lstStyle/>
          <a:p>
            <a:pPr>
              <a:buNone/>
            </a:pPr>
            <a:r>
              <a:rPr lang="zh-TW" altLang="en-US" dirty="0" smtClean="0"/>
              <a:t>資訊發放</a:t>
            </a:r>
            <a:endParaRPr lang="en-US" altLang="zh-TW" dirty="0" smtClean="0"/>
          </a:p>
          <a:p>
            <a:r>
              <a:rPr lang="zh-TW" altLang="zh-MO" dirty="0" smtClean="0"/>
              <a:t>將最新的有關預防傳染病信息及指引發放給服務設施的員工及服務使用者；</a:t>
            </a:r>
            <a:endParaRPr lang="en-US" altLang="zh-TW" dirty="0" smtClean="0"/>
          </a:p>
          <a:p>
            <a:endParaRPr lang="en-US" altLang="zh-TW" dirty="0" smtClean="0"/>
          </a:p>
          <a:p>
            <a:r>
              <a:rPr lang="zh-TW" altLang="zh-MO" dirty="0" smtClean="0"/>
              <a:t>協助主管評估服務設施內爆發傳染病的風險，並須定期與主管、員工、社工局及衛生局諮詢及制定有關預防傳染病措施，減低服務設施內傳染病散播；</a:t>
            </a:r>
            <a:endParaRPr lang="zh-MO" altLang="en-US" dirty="0" smtClean="0"/>
          </a:p>
          <a:p>
            <a:endParaRPr lang="en-US" altLang="zh-TW" dirty="0" smtClean="0"/>
          </a:p>
          <a:p>
            <a:pPr marL="0" indent="0">
              <a:buNone/>
            </a:pPr>
            <a:endParaRPr lang="en-US" altLang="zh-TW" dirty="0" smtClean="0"/>
          </a:p>
          <a:p>
            <a:endParaRPr lang="en-US" altLang="zh-MO" dirty="0"/>
          </a:p>
          <a:p>
            <a:pPr marL="0" lvl="0" indent="0">
              <a:buNone/>
            </a:pPr>
            <a:endParaRPr lang="en-US" altLang="zh-TW" dirty="0"/>
          </a:p>
          <a:p>
            <a:endParaRPr lang="zh-MO" altLang="en-US" dirty="0"/>
          </a:p>
        </p:txBody>
      </p:sp>
    </p:spTree>
    <p:extLst>
      <p:ext uri="{BB962C8B-B14F-4D97-AF65-F5344CB8AC3E}">
        <p14:creationId xmlns:p14="http://schemas.microsoft.com/office/powerpoint/2010/main" xmlns="" val="7570543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1663</TotalTime>
  <Words>1870</Words>
  <Application>Microsoft Office PowerPoint</Application>
  <PresentationFormat>如螢幕大小 (4:3)</PresentationFormat>
  <Paragraphs>206</Paragraphs>
  <Slides>42</Slides>
  <Notes>1</Notes>
  <HiddenSlides>0</HiddenSlides>
  <MMClips>0</MMClips>
  <ScaleCrop>false</ScaleCrop>
  <HeadingPairs>
    <vt:vector size="4" baseType="variant">
      <vt:variant>
        <vt:lpstr>佈景主題</vt:lpstr>
      </vt:variant>
      <vt:variant>
        <vt:i4>1</vt:i4>
      </vt:variant>
      <vt:variant>
        <vt:lpstr>投影片標題</vt:lpstr>
      </vt:variant>
      <vt:variant>
        <vt:i4>42</vt:i4>
      </vt:variant>
    </vt:vector>
  </HeadingPairs>
  <TitlesOfParts>
    <vt:vector size="43" baseType="lpstr">
      <vt:lpstr>壁窗</vt:lpstr>
      <vt:lpstr>防疫主任強化工作坊</vt:lpstr>
      <vt:lpstr>工作坊內容</vt:lpstr>
      <vt:lpstr>防疫主任機制及其職責 </vt:lpstr>
      <vt:lpstr>防疫主任機制</vt:lpstr>
      <vt:lpstr>設立防疫主任</vt:lpstr>
      <vt:lpstr>防疫主任職責</vt:lpstr>
      <vt:lpstr>防疫主任職責</vt:lpstr>
      <vt:lpstr>防疫主任職責</vt:lpstr>
      <vt:lpstr>防疫主任職責</vt:lpstr>
      <vt:lpstr>防疫主任職責</vt:lpstr>
      <vt:lpstr>防疫主任職責</vt:lpstr>
      <vt:lpstr>防疫主任職責</vt:lpstr>
      <vt:lpstr>各樣輔助文件及其功能 </vt:lpstr>
      <vt:lpstr>各樣輔助文件及其功能</vt:lpstr>
      <vt:lpstr>投影片 15</vt:lpstr>
      <vt:lpstr> 方法 </vt:lpstr>
      <vt:lpstr>各樣輔助文件及其功能</vt:lpstr>
      <vt:lpstr> 2015年推行   《社會住宿設施傳染病定點監測計劃》   網上填報系統 </vt:lpstr>
      <vt:lpstr>使用者登入</vt:lpstr>
      <vt:lpstr>投影片 20</vt:lpstr>
      <vt:lpstr>投影片 21</vt:lpstr>
      <vt:lpstr>網上填報系統特點</vt:lpstr>
      <vt:lpstr>投影片 23</vt:lpstr>
      <vt:lpstr>各樣輔助文件及其功能</vt:lpstr>
      <vt:lpstr>投影片 25</vt:lpstr>
      <vt:lpstr>各樣輔助文件及其功能</vt:lpstr>
      <vt:lpstr>投影片 27</vt:lpstr>
      <vt:lpstr>投影片 28</vt:lpstr>
      <vt:lpstr>投影片 29</vt:lpstr>
      <vt:lpstr>投影片 30</vt:lpstr>
      <vt:lpstr>社工局網頁</vt:lpstr>
      <vt:lpstr>查詢、支援</vt:lpstr>
      <vt:lpstr>總結</vt:lpstr>
      <vt:lpstr>緊急應變計劃 – 重要元素</vt:lpstr>
      <vt:lpstr>疫情階段簡介</vt:lpstr>
      <vt:lpstr>適用範圍</vt:lpstr>
      <vt:lpstr>重要元素</vt:lpstr>
      <vt:lpstr>重要元素</vt:lpstr>
      <vt:lpstr>重要因素</vt:lpstr>
      <vt:lpstr>小組基本架構</vt:lpstr>
      <vt:lpstr>謝謝！</vt:lpstr>
      <vt:lpstr>小組活動 - 個案討論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安老及復康院舍防疫主任會議</dc:title>
  <dc:creator>user</dc:creator>
  <cp:lastModifiedBy>andylio</cp:lastModifiedBy>
  <cp:revision>138</cp:revision>
  <cp:lastPrinted>2012-09-20T06:57:55Z</cp:lastPrinted>
  <dcterms:created xsi:type="dcterms:W3CDTF">2012-09-13T02:26:55Z</dcterms:created>
  <dcterms:modified xsi:type="dcterms:W3CDTF">2015-07-15T07:02:32Z</dcterms:modified>
</cp:coreProperties>
</file>